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24" r:id="rId1"/>
  </p:sldMasterIdLst>
  <p:notesMasterIdLst>
    <p:notesMasterId r:id="rId122"/>
  </p:notesMasterIdLst>
  <p:sldIdLst>
    <p:sldId id="256" r:id="rId2"/>
    <p:sldId id="260" r:id="rId3"/>
    <p:sldId id="262" r:id="rId4"/>
    <p:sldId id="264" r:id="rId5"/>
    <p:sldId id="422" r:id="rId6"/>
    <p:sldId id="423" r:id="rId7"/>
    <p:sldId id="424" r:id="rId8"/>
    <p:sldId id="425" r:id="rId9"/>
    <p:sldId id="426" r:id="rId10"/>
    <p:sldId id="427" r:id="rId11"/>
    <p:sldId id="428" r:id="rId12"/>
    <p:sldId id="429" r:id="rId13"/>
    <p:sldId id="430" r:id="rId14"/>
    <p:sldId id="431" r:id="rId15"/>
    <p:sldId id="486" r:id="rId16"/>
    <p:sldId id="432" r:id="rId17"/>
    <p:sldId id="433" r:id="rId18"/>
    <p:sldId id="434" r:id="rId19"/>
    <p:sldId id="435" r:id="rId20"/>
    <p:sldId id="436" r:id="rId21"/>
    <p:sldId id="437" r:id="rId22"/>
    <p:sldId id="438" r:id="rId23"/>
    <p:sldId id="497" r:id="rId24"/>
    <p:sldId id="439" r:id="rId25"/>
    <p:sldId id="488" r:id="rId26"/>
    <p:sldId id="490" r:id="rId27"/>
    <p:sldId id="491" r:id="rId28"/>
    <p:sldId id="440" r:id="rId29"/>
    <p:sldId id="442" r:id="rId30"/>
    <p:sldId id="335" r:id="rId31"/>
    <p:sldId id="314" r:id="rId32"/>
    <p:sldId id="290" r:id="rId33"/>
    <p:sldId id="291" r:id="rId34"/>
    <p:sldId id="443" r:id="rId35"/>
    <p:sldId id="444" r:id="rId36"/>
    <p:sldId id="445" r:id="rId37"/>
    <p:sldId id="492" r:id="rId38"/>
    <p:sldId id="493" r:id="rId39"/>
    <p:sldId id="494" r:id="rId40"/>
    <p:sldId id="495" r:id="rId41"/>
    <p:sldId id="446" r:id="rId42"/>
    <p:sldId id="447" r:id="rId43"/>
    <p:sldId id="449" r:id="rId44"/>
    <p:sldId id="448" r:id="rId45"/>
    <p:sldId id="496" r:id="rId46"/>
    <p:sldId id="507" r:id="rId47"/>
    <p:sldId id="455" r:id="rId48"/>
    <p:sldId id="336" r:id="rId49"/>
    <p:sldId id="481" r:id="rId50"/>
    <p:sldId id="456" r:id="rId51"/>
    <p:sldId id="371" r:id="rId52"/>
    <p:sldId id="372" r:id="rId53"/>
    <p:sldId id="340" r:id="rId54"/>
    <p:sldId id="458" r:id="rId55"/>
    <p:sldId id="459" r:id="rId56"/>
    <p:sldId id="537" r:id="rId57"/>
    <p:sldId id="536" r:id="rId58"/>
    <p:sldId id="344" r:id="rId59"/>
    <p:sldId id="535" r:id="rId60"/>
    <p:sldId id="498" r:id="rId61"/>
    <p:sldId id="499" r:id="rId62"/>
    <p:sldId id="500" r:id="rId63"/>
    <p:sldId id="501" r:id="rId64"/>
    <p:sldId id="502" r:id="rId65"/>
    <p:sldId id="503" r:id="rId66"/>
    <p:sldId id="525" r:id="rId67"/>
    <p:sldId id="526" r:id="rId68"/>
    <p:sldId id="508" r:id="rId69"/>
    <p:sldId id="504" r:id="rId70"/>
    <p:sldId id="505" r:id="rId71"/>
    <p:sldId id="506" r:id="rId72"/>
    <p:sldId id="476" r:id="rId73"/>
    <p:sldId id="477" r:id="rId74"/>
    <p:sldId id="478" r:id="rId75"/>
    <p:sldId id="479" r:id="rId76"/>
    <p:sldId id="480" r:id="rId77"/>
    <p:sldId id="460" r:id="rId78"/>
    <p:sldId id="509" r:id="rId79"/>
    <p:sldId id="538" r:id="rId80"/>
    <p:sldId id="510" r:id="rId81"/>
    <p:sldId id="360" r:id="rId82"/>
    <p:sldId id="461" r:id="rId83"/>
    <p:sldId id="375" r:id="rId84"/>
    <p:sldId id="376" r:id="rId85"/>
    <p:sldId id="514" r:id="rId86"/>
    <p:sldId id="511" r:id="rId87"/>
    <p:sldId id="512" r:id="rId88"/>
    <p:sldId id="513" r:id="rId89"/>
    <p:sldId id="516" r:id="rId90"/>
    <p:sldId id="540" r:id="rId91"/>
    <p:sldId id="539" r:id="rId92"/>
    <p:sldId id="337" r:id="rId93"/>
    <p:sldId id="462" r:id="rId94"/>
    <p:sldId id="464" r:id="rId95"/>
    <p:sldId id="465" r:id="rId96"/>
    <p:sldId id="517" r:id="rId97"/>
    <p:sldId id="518" r:id="rId98"/>
    <p:sldId id="519" r:id="rId99"/>
    <p:sldId id="520" r:id="rId100"/>
    <p:sldId id="521" r:id="rId101"/>
    <p:sldId id="523" r:id="rId102"/>
    <p:sldId id="524" r:id="rId103"/>
    <p:sldId id="470" r:id="rId104"/>
    <p:sldId id="471" r:id="rId105"/>
    <p:sldId id="472" r:id="rId106"/>
    <p:sldId id="473" r:id="rId107"/>
    <p:sldId id="528" r:id="rId108"/>
    <p:sldId id="527" r:id="rId109"/>
    <p:sldId id="529" r:id="rId110"/>
    <p:sldId id="410" r:id="rId111"/>
    <p:sldId id="474" r:id="rId112"/>
    <p:sldId id="475" r:id="rId113"/>
    <p:sldId id="531" r:id="rId114"/>
    <p:sldId id="530" r:id="rId115"/>
    <p:sldId id="482" r:id="rId116"/>
    <p:sldId id="532" r:id="rId117"/>
    <p:sldId id="533" r:id="rId118"/>
    <p:sldId id="534" r:id="rId119"/>
    <p:sldId id="483" r:id="rId120"/>
    <p:sldId id="484" r:id="rId121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>
      <p:cViewPr varScale="1">
        <p:scale>
          <a:sx n="67" d="100"/>
          <a:sy n="67" d="100"/>
        </p:scale>
        <p:origin x="-1258" y="-91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9" d="100"/>
        <a:sy n="69" d="100"/>
      </p:scale>
      <p:origin x="0" y="65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53C6B8-5DC5-4B07-949B-A57FFE57F5B5}" type="doc">
      <dgm:prSet loTypeId="urn:microsoft.com/office/officeart/2005/8/layout/orgChart1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128761E-999D-465F-ADCB-0DB961AD1C08}">
      <dgm:prSet phldrT="[文本]" custT="1"/>
      <dgm:spPr/>
      <dgm:t>
        <a:bodyPr tIns="0" bIns="0"/>
        <a:lstStyle/>
        <a:p>
          <a:r>
            <a:rPr lang="zh-CN" altLang="en-US" sz="2000" dirty="0" smtClean="0"/>
            <a:t>保护视力 珍爱光明</a:t>
          </a:r>
          <a:endParaRPr lang="zh-CN" altLang="en-US" sz="2000" dirty="0"/>
        </a:p>
      </dgm:t>
    </dgm:pt>
    <dgm:pt modelId="{63FC5533-9C31-4CD7-9A2F-3DE8B6EB8D99}" type="parTrans" cxnId="{B1FB6B3B-6482-4892-AA92-A497D55B5538}">
      <dgm:prSet/>
      <dgm:spPr/>
      <dgm:t>
        <a:bodyPr/>
        <a:lstStyle/>
        <a:p>
          <a:endParaRPr lang="zh-CN" altLang="en-US" sz="1600"/>
        </a:p>
      </dgm:t>
    </dgm:pt>
    <dgm:pt modelId="{F55E3EFB-7468-4304-9938-062A65FBA52F}" type="sibTrans" cxnId="{B1FB6B3B-6482-4892-AA92-A497D55B5538}">
      <dgm:prSet/>
      <dgm:spPr/>
      <dgm:t>
        <a:bodyPr/>
        <a:lstStyle/>
        <a:p>
          <a:endParaRPr lang="zh-CN" altLang="en-US" sz="1600"/>
        </a:p>
      </dgm:t>
    </dgm:pt>
    <dgm:pt modelId="{F64419C5-8D5A-4A5F-B206-4C284EDAD778}">
      <dgm:prSet phldrT="[文本]" custT="1"/>
      <dgm:spPr/>
      <dgm:t>
        <a:bodyPr/>
        <a:lstStyle/>
        <a:p>
          <a:r>
            <a:rPr lang="zh-CN" altLang="en-US" sz="2000" dirty="0" smtClean="0"/>
            <a:t>科普知识</a:t>
          </a:r>
          <a:endParaRPr lang="zh-CN" altLang="en-US" sz="2000" dirty="0"/>
        </a:p>
      </dgm:t>
    </dgm:pt>
    <dgm:pt modelId="{92137075-6AA2-49C8-92D2-9651359A141B}" type="parTrans" cxnId="{77850461-4E04-4C59-AC89-E52D714B934A}">
      <dgm:prSet/>
      <dgm:spPr/>
      <dgm:t>
        <a:bodyPr/>
        <a:lstStyle/>
        <a:p>
          <a:endParaRPr lang="zh-CN" altLang="en-US" sz="1600"/>
        </a:p>
      </dgm:t>
    </dgm:pt>
    <dgm:pt modelId="{465E8EFB-85C8-4587-8565-92912E5B9782}" type="sibTrans" cxnId="{77850461-4E04-4C59-AC89-E52D714B934A}">
      <dgm:prSet/>
      <dgm:spPr/>
      <dgm:t>
        <a:bodyPr/>
        <a:lstStyle/>
        <a:p>
          <a:endParaRPr lang="zh-CN" altLang="en-US" sz="1600"/>
        </a:p>
      </dgm:t>
    </dgm:pt>
    <dgm:pt modelId="{4A58BF33-2660-4298-B59F-93CEB8CB59A9}">
      <dgm:prSet phldrT="[文本]" custT="1"/>
      <dgm:spPr/>
      <dgm:t>
        <a:bodyPr/>
        <a:lstStyle/>
        <a:p>
          <a:r>
            <a:rPr lang="zh-CN" altLang="en-US" sz="2000" dirty="0" smtClean="0"/>
            <a:t>爱眼日</a:t>
          </a:r>
          <a:endParaRPr lang="zh-CN" altLang="en-US" sz="2000" dirty="0"/>
        </a:p>
      </dgm:t>
    </dgm:pt>
    <dgm:pt modelId="{49648FFA-C96E-4B24-B794-2491FF8E28ED}" type="parTrans" cxnId="{BAFBC60B-DE10-4FED-BA18-4968F2F85857}">
      <dgm:prSet/>
      <dgm:spPr/>
      <dgm:t>
        <a:bodyPr/>
        <a:lstStyle/>
        <a:p>
          <a:endParaRPr lang="zh-CN" altLang="en-US" sz="1600"/>
        </a:p>
      </dgm:t>
    </dgm:pt>
    <dgm:pt modelId="{7FEDEE2A-D758-4501-8AC5-07C7C82A1A07}" type="sibTrans" cxnId="{BAFBC60B-DE10-4FED-BA18-4968F2F85857}">
      <dgm:prSet/>
      <dgm:spPr/>
      <dgm:t>
        <a:bodyPr/>
        <a:lstStyle/>
        <a:p>
          <a:endParaRPr lang="zh-CN" altLang="en-US" sz="1600"/>
        </a:p>
      </dgm:t>
    </dgm:pt>
    <dgm:pt modelId="{E529A323-C570-4BC9-949C-F4DB98BEB1AA}">
      <dgm:prSet phldrT="[文本]" custT="1"/>
      <dgm:spPr/>
      <dgm:t>
        <a:bodyPr/>
        <a:lstStyle/>
        <a:p>
          <a:r>
            <a:rPr lang="zh-CN" altLang="en-US" sz="2000" dirty="0" smtClean="0"/>
            <a:t>常见眼病</a:t>
          </a:r>
          <a:endParaRPr lang="zh-CN" altLang="en-US" sz="2000" dirty="0"/>
        </a:p>
      </dgm:t>
    </dgm:pt>
    <dgm:pt modelId="{C7E3F517-36FA-4909-A4BF-98BCA4CA2025}" type="parTrans" cxnId="{B0F31375-DD59-4586-93CD-5CFE7EA7801B}">
      <dgm:prSet/>
      <dgm:spPr/>
      <dgm:t>
        <a:bodyPr/>
        <a:lstStyle/>
        <a:p>
          <a:endParaRPr lang="zh-CN" altLang="en-US" sz="1600"/>
        </a:p>
      </dgm:t>
    </dgm:pt>
    <dgm:pt modelId="{E49C270F-F401-41C7-BD75-6027D4487B8F}" type="sibTrans" cxnId="{B0F31375-DD59-4586-93CD-5CFE7EA7801B}">
      <dgm:prSet/>
      <dgm:spPr/>
      <dgm:t>
        <a:bodyPr/>
        <a:lstStyle/>
        <a:p>
          <a:endParaRPr lang="zh-CN" altLang="en-US" sz="1600"/>
        </a:p>
      </dgm:t>
    </dgm:pt>
    <dgm:pt modelId="{C7D8479B-0EB8-4E4E-8D4A-12F3B5BE3EF1}">
      <dgm:prSet custT="1"/>
      <dgm:spPr/>
      <dgm:t>
        <a:bodyPr/>
        <a:lstStyle/>
        <a:p>
          <a:r>
            <a:rPr lang="zh-CN" altLang="en-US" sz="2000" dirty="0" smtClean="0"/>
            <a:t>在线调查</a:t>
          </a:r>
          <a:endParaRPr lang="zh-CN" altLang="en-US" sz="2000" dirty="0"/>
        </a:p>
      </dgm:t>
    </dgm:pt>
    <dgm:pt modelId="{4E9C9251-0879-4216-8343-E37A8D884167}" type="parTrans" cxnId="{B1BA4C8D-3A33-404D-9367-8CB35E4B6538}">
      <dgm:prSet/>
      <dgm:spPr/>
      <dgm:t>
        <a:bodyPr/>
        <a:lstStyle/>
        <a:p>
          <a:endParaRPr lang="zh-CN" altLang="en-US" sz="1600"/>
        </a:p>
      </dgm:t>
    </dgm:pt>
    <dgm:pt modelId="{0BA8606D-B46F-456B-8EE3-A11C9698C005}" type="sibTrans" cxnId="{B1BA4C8D-3A33-404D-9367-8CB35E4B6538}">
      <dgm:prSet/>
      <dgm:spPr/>
      <dgm:t>
        <a:bodyPr/>
        <a:lstStyle/>
        <a:p>
          <a:endParaRPr lang="zh-CN" altLang="en-US" sz="1600"/>
        </a:p>
      </dgm:t>
    </dgm:pt>
    <dgm:pt modelId="{C84CE758-AC03-4184-B7A6-C02AE250E739}" type="pres">
      <dgm:prSet presAssocID="{5053C6B8-5DC5-4B07-949B-A57FFE57F5B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8435DE6D-22A4-485D-9C29-A3775801B9EF}" type="pres">
      <dgm:prSet presAssocID="{7128761E-999D-465F-ADCB-0DB961AD1C08}" presName="hierRoot1" presStyleCnt="0">
        <dgm:presLayoutVars>
          <dgm:hierBranch val="init"/>
        </dgm:presLayoutVars>
      </dgm:prSet>
      <dgm:spPr/>
    </dgm:pt>
    <dgm:pt modelId="{EA9629A9-17E0-4E1D-96ED-279F4EEC8584}" type="pres">
      <dgm:prSet presAssocID="{7128761E-999D-465F-ADCB-0DB961AD1C08}" presName="rootComposite1" presStyleCnt="0"/>
      <dgm:spPr/>
    </dgm:pt>
    <dgm:pt modelId="{E18E04FA-6D82-455B-9A4F-800D367C563E}" type="pres">
      <dgm:prSet presAssocID="{7128761E-999D-465F-ADCB-0DB961AD1C08}" presName="rootText1" presStyleLbl="node0" presStyleIdx="0" presStyleCnt="1" custScaleX="130099" custScaleY="67473" custLinFactNeighborY="-788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CFEB3460-CFA7-4019-A428-45288E0E6137}" type="pres">
      <dgm:prSet presAssocID="{7128761E-999D-465F-ADCB-0DB961AD1C08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8788193F-DC58-4762-B95C-535042C0A456}" type="pres">
      <dgm:prSet presAssocID="{7128761E-999D-465F-ADCB-0DB961AD1C08}" presName="hierChild2" presStyleCnt="0"/>
      <dgm:spPr/>
    </dgm:pt>
    <dgm:pt modelId="{65FA51BB-34BA-4E11-9744-178805B8492B}" type="pres">
      <dgm:prSet presAssocID="{92137075-6AA2-49C8-92D2-9651359A141B}" presName="Name37" presStyleLbl="parChTrans1D2" presStyleIdx="0" presStyleCnt="4"/>
      <dgm:spPr/>
      <dgm:t>
        <a:bodyPr/>
        <a:lstStyle/>
        <a:p>
          <a:endParaRPr lang="zh-CN" altLang="en-US"/>
        </a:p>
      </dgm:t>
    </dgm:pt>
    <dgm:pt modelId="{A1ABAE92-2F94-49C2-BDA0-E57C8FBD5385}" type="pres">
      <dgm:prSet presAssocID="{F64419C5-8D5A-4A5F-B206-4C284EDAD778}" presName="hierRoot2" presStyleCnt="0">
        <dgm:presLayoutVars>
          <dgm:hierBranch val="init"/>
        </dgm:presLayoutVars>
      </dgm:prSet>
      <dgm:spPr/>
    </dgm:pt>
    <dgm:pt modelId="{A9716BAC-0583-4824-8A3B-2B66CCAC4A50}" type="pres">
      <dgm:prSet presAssocID="{F64419C5-8D5A-4A5F-B206-4C284EDAD778}" presName="rootComposite" presStyleCnt="0"/>
      <dgm:spPr/>
    </dgm:pt>
    <dgm:pt modelId="{655FF93E-859E-4E16-A665-AE7A66728426}" type="pres">
      <dgm:prSet presAssocID="{F64419C5-8D5A-4A5F-B206-4C284EDAD778}" presName="rootText" presStyleLbl="node2" presStyleIdx="0" presStyleCnt="4" custScaleX="70775" custScaleY="700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20B184E6-C1EC-4A90-B365-52FE706270B0}" type="pres">
      <dgm:prSet presAssocID="{F64419C5-8D5A-4A5F-B206-4C284EDAD778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09184512-423B-40FE-88C6-A02FCF5AA7AE}" type="pres">
      <dgm:prSet presAssocID="{F64419C5-8D5A-4A5F-B206-4C284EDAD778}" presName="hierChild4" presStyleCnt="0"/>
      <dgm:spPr/>
    </dgm:pt>
    <dgm:pt modelId="{605BF029-F707-444D-A29C-9A46DEAFED60}" type="pres">
      <dgm:prSet presAssocID="{F64419C5-8D5A-4A5F-B206-4C284EDAD778}" presName="hierChild5" presStyleCnt="0"/>
      <dgm:spPr/>
    </dgm:pt>
    <dgm:pt modelId="{66385AA9-7BA9-407B-8FBA-DF8F3FF8152E}" type="pres">
      <dgm:prSet presAssocID="{49648FFA-C96E-4B24-B794-2491FF8E28ED}" presName="Name37" presStyleLbl="parChTrans1D2" presStyleIdx="1" presStyleCnt="4"/>
      <dgm:spPr/>
      <dgm:t>
        <a:bodyPr/>
        <a:lstStyle/>
        <a:p>
          <a:endParaRPr lang="zh-CN" altLang="en-US"/>
        </a:p>
      </dgm:t>
    </dgm:pt>
    <dgm:pt modelId="{EB1069C6-1C3A-43DD-8BB1-CF87BABB3CD5}" type="pres">
      <dgm:prSet presAssocID="{4A58BF33-2660-4298-B59F-93CEB8CB59A9}" presName="hierRoot2" presStyleCnt="0">
        <dgm:presLayoutVars>
          <dgm:hierBranch val="init"/>
        </dgm:presLayoutVars>
      </dgm:prSet>
      <dgm:spPr/>
    </dgm:pt>
    <dgm:pt modelId="{DE04EE6B-AEF3-46FC-9120-D3969C53EA89}" type="pres">
      <dgm:prSet presAssocID="{4A58BF33-2660-4298-B59F-93CEB8CB59A9}" presName="rootComposite" presStyleCnt="0"/>
      <dgm:spPr/>
    </dgm:pt>
    <dgm:pt modelId="{8D2FF8C3-FBA7-43B0-B81B-42E79C47C4B2}" type="pres">
      <dgm:prSet presAssocID="{4A58BF33-2660-4298-B59F-93CEB8CB59A9}" presName="rootText" presStyleLbl="node2" presStyleIdx="1" presStyleCnt="4" custScaleX="74490" custScaleY="7002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566121F-F574-4700-A73C-882E2EAA4C0D}" type="pres">
      <dgm:prSet presAssocID="{4A58BF33-2660-4298-B59F-93CEB8CB59A9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F93E9B15-AD03-4A6C-863F-DCA5C2D81824}" type="pres">
      <dgm:prSet presAssocID="{4A58BF33-2660-4298-B59F-93CEB8CB59A9}" presName="hierChild4" presStyleCnt="0"/>
      <dgm:spPr/>
    </dgm:pt>
    <dgm:pt modelId="{F418DB15-6944-478E-BFDD-DBF214DBC2E0}" type="pres">
      <dgm:prSet presAssocID="{4A58BF33-2660-4298-B59F-93CEB8CB59A9}" presName="hierChild5" presStyleCnt="0"/>
      <dgm:spPr/>
    </dgm:pt>
    <dgm:pt modelId="{62C1CC11-43DF-461B-A1D8-EB5B6293601F}" type="pres">
      <dgm:prSet presAssocID="{C7E3F517-36FA-4909-A4BF-98BCA4CA2025}" presName="Name37" presStyleLbl="parChTrans1D2" presStyleIdx="2" presStyleCnt="4"/>
      <dgm:spPr/>
      <dgm:t>
        <a:bodyPr/>
        <a:lstStyle/>
        <a:p>
          <a:endParaRPr lang="zh-CN" altLang="en-US"/>
        </a:p>
      </dgm:t>
    </dgm:pt>
    <dgm:pt modelId="{CC23ED45-B932-428C-8B05-8D65C1FAD7FE}" type="pres">
      <dgm:prSet presAssocID="{E529A323-C570-4BC9-949C-F4DB98BEB1AA}" presName="hierRoot2" presStyleCnt="0">
        <dgm:presLayoutVars>
          <dgm:hierBranch val="init"/>
        </dgm:presLayoutVars>
      </dgm:prSet>
      <dgm:spPr/>
    </dgm:pt>
    <dgm:pt modelId="{13A6529C-76A7-4FF6-914D-14BDDE6497F3}" type="pres">
      <dgm:prSet presAssocID="{E529A323-C570-4BC9-949C-F4DB98BEB1AA}" presName="rootComposite" presStyleCnt="0"/>
      <dgm:spPr/>
    </dgm:pt>
    <dgm:pt modelId="{3538819D-D63E-4D8E-B6AD-8070A2A40C0F}" type="pres">
      <dgm:prSet presAssocID="{E529A323-C570-4BC9-949C-F4DB98BEB1AA}" presName="rootText" presStyleLbl="node2" presStyleIdx="2" presStyleCnt="4" custScaleX="68289" custScaleY="70473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F4DF7A24-40C0-4FFA-95CA-8B3B5B5593CB}" type="pres">
      <dgm:prSet presAssocID="{E529A323-C570-4BC9-949C-F4DB98BEB1AA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EBDD2B79-FB6A-4D06-8FF2-8D9AF1E8CA08}" type="pres">
      <dgm:prSet presAssocID="{E529A323-C570-4BC9-949C-F4DB98BEB1AA}" presName="hierChild4" presStyleCnt="0"/>
      <dgm:spPr/>
    </dgm:pt>
    <dgm:pt modelId="{B305A1F8-149C-4E0F-9C6B-74071A607F87}" type="pres">
      <dgm:prSet presAssocID="{E529A323-C570-4BC9-949C-F4DB98BEB1AA}" presName="hierChild5" presStyleCnt="0"/>
      <dgm:spPr/>
    </dgm:pt>
    <dgm:pt modelId="{EF4BDBCE-E474-4D49-8581-1E738C2F66B8}" type="pres">
      <dgm:prSet presAssocID="{4E9C9251-0879-4216-8343-E37A8D884167}" presName="Name37" presStyleLbl="parChTrans1D2" presStyleIdx="3" presStyleCnt="4"/>
      <dgm:spPr/>
      <dgm:t>
        <a:bodyPr/>
        <a:lstStyle/>
        <a:p>
          <a:endParaRPr lang="zh-CN" altLang="en-US"/>
        </a:p>
      </dgm:t>
    </dgm:pt>
    <dgm:pt modelId="{20ABD67B-C725-41D0-B9E7-FACC91145271}" type="pres">
      <dgm:prSet presAssocID="{C7D8479B-0EB8-4E4E-8D4A-12F3B5BE3EF1}" presName="hierRoot2" presStyleCnt="0">
        <dgm:presLayoutVars>
          <dgm:hierBranch val="init"/>
        </dgm:presLayoutVars>
      </dgm:prSet>
      <dgm:spPr/>
    </dgm:pt>
    <dgm:pt modelId="{CB0F7060-C650-48A0-B5A4-C2EF03D5B96B}" type="pres">
      <dgm:prSet presAssocID="{C7D8479B-0EB8-4E4E-8D4A-12F3B5BE3EF1}" presName="rootComposite" presStyleCnt="0"/>
      <dgm:spPr/>
    </dgm:pt>
    <dgm:pt modelId="{B9627834-F713-4E01-92B7-E253B1EBA5B7}" type="pres">
      <dgm:prSet presAssocID="{C7D8479B-0EB8-4E4E-8D4A-12F3B5BE3EF1}" presName="rootText" presStyleLbl="node2" presStyleIdx="3" presStyleCnt="4" custScaleX="69803" custScaleY="6793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47CCD0EC-162E-4F52-A083-1B64D77597EA}" type="pres">
      <dgm:prSet presAssocID="{C7D8479B-0EB8-4E4E-8D4A-12F3B5BE3EF1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E8487F99-9225-4D7A-8F34-D7698703C2F1}" type="pres">
      <dgm:prSet presAssocID="{C7D8479B-0EB8-4E4E-8D4A-12F3B5BE3EF1}" presName="hierChild4" presStyleCnt="0"/>
      <dgm:spPr/>
    </dgm:pt>
    <dgm:pt modelId="{6BB08CD5-033E-43C7-AFA0-B1FC37F4186D}" type="pres">
      <dgm:prSet presAssocID="{C7D8479B-0EB8-4E4E-8D4A-12F3B5BE3EF1}" presName="hierChild5" presStyleCnt="0"/>
      <dgm:spPr/>
    </dgm:pt>
    <dgm:pt modelId="{89B6B480-0106-41F7-9C27-2A262849DCFE}" type="pres">
      <dgm:prSet presAssocID="{7128761E-999D-465F-ADCB-0DB961AD1C08}" presName="hierChild3" presStyleCnt="0"/>
      <dgm:spPr/>
    </dgm:pt>
  </dgm:ptLst>
  <dgm:cxnLst>
    <dgm:cxn modelId="{80238B82-D53D-424F-B525-39E0CB44318F}" type="presOf" srcId="{7128761E-999D-465F-ADCB-0DB961AD1C08}" destId="{CFEB3460-CFA7-4019-A428-45288E0E6137}" srcOrd="1" destOrd="0" presId="urn:microsoft.com/office/officeart/2005/8/layout/orgChart1"/>
    <dgm:cxn modelId="{CBFC707E-EA01-4584-8081-E2FE1018841A}" type="presOf" srcId="{4E9C9251-0879-4216-8343-E37A8D884167}" destId="{EF4BDBCE-E474-4D49-8581-1E738C2F66B8}" srcOrd="0" destOrd="0" presId="urn:microsoft.com/office/officeart/2005/8/layout/orgChart1"/>
    <dgm:cxn modelId="{0C6519D3-2726-4516-AB78-BD3689492DA9}" type="presOf" srcId="{7128761E-999D-465F-ADCB-0DB961AD1C08}" destId="{E18E04FA-6D82-455B-9A4F-800D367C563E}" srcOrd="0" destOrd="0" presId="urn:microsoft.com/office/officeart/2005/8/layout/orgChart1"/>
    <dgm:cxn modelId="{B0F31375-DD59-4586-93CD-5CFE7EA7801B}" srcId="{7128761E-999D-465F-ADCB-0DB961AD1C08}" destId="{E529A323-C570-4BC9-949C-F4DB98BEB1AA}" srcOrd="2" destOrd="0" parTransId="{C7E3F517-36FA-4909-A4BF-98BCA4CA2025}" sibTransId="{E49C270F-F401-41C7-BD75-6027D4487B8F}"/>
    <dgm:cxn modelId="{4B0F6979-50B9-424E-AC47-19D3C3575FB8}" type="presOf" srcId="{4A58BF33-2660-4298-B59F-93CEB8CB59A9}" destId="{4566121F-F574-4700-A73C-882E2EAA4C0D}" srcOrd="1" destOrd="0" presId="urn:microsoft.com/office/officeart/2005/8/layout/orgChart1"/>
    <dgm:cxn modelId="{816998EC-7AC7-41B1-9D6F-DD8A1B04D09D}" type="presOf" srcId="{49648FFA-C96E-4B24-B794-2491FF8E28ED}" destId="{66385AA9-7BA9-407B-8FBA-DF8F3FF8152E}" srcOrd="0" destOrd="0" presId="urn:microsoft.com/office/officeart/2005/8/layout/orgChart1"/>
    <dgm:cxn modelId="{738EC090-0051-475B-9E32-6DB94821AE4F}" type="presOf" srcId="{C7D8479B-0EB8-4E4E-8D4A-12F3B5BE3EF1}" destId="{47CCD0EC-162E-4F52-A083-1B64D77597EA}" srcOrd="1" destOrd="0" presId="urn:microsoft.com/office/officeart/2005/8/layout/orgChart1"/>
    <dgm:cxn modelId="{4D0FDD40-17FA-4B20-B36E-68ACBEED10F9}" type="presOf" srcId="{E529A323-C570-4BC9-949C-F4DB98BEB1AA}" destId="{3538819D-D63E-4D8E-B6AD-8070A2A40C0F}" srcOrd="0" destOrd="0" presId="urn:microsoft.com/office/officeart/2005/8/layout/orgChart1"/>
    <dgm:cxn modelId="{B1BA4C8D-3A33-404D-9367-8CB35E4B6538}" srcId="{7128761E-999D-465F-ADCB-0DB961AD1C08}" destId="{C7D8479B-0EB8-4E4E-8D4A-12F3B5BE3EF1}" srcOrd="3" destOrd="0" parTransId="{4E9C9251-0879-4216-8343-E37A8D884167}" sibTransId="{0BA8606D-B46F-456B-8EE3-A11C9698C005}"/>
    <dgm:cxn modelId="{77850461-4E04-4C59-AC89-E52D714B934A}" srcId="{7128761E-999D-465F-ADCB-0DB961AD1C08}" destId="{F64419C5-8D5A-4A5F-B206-4C284EDAD778}" srcOrd="0" destOrd="0" parTransId="{92137075-6AA2-49C8-92D2-9651359A141B}" sibTransId="{465E8EFB-85C8-4587-8565-92912E5B9782}"/>
    <dgm:cxn modelId="{BAFBC60B-DE10-4FED-BA18-4968F2F85857}" srcId="{7128761E-999D-465F-ADCB-0DB961AD1C08}" destId="{4A58BF33-2660-4298-B59F-93CEB8CB59A9}" srcOrd="1" destOrd="0" parTransId="{49648FFA-C96E-4B24-B794-2491FF8E28ED}" sibTransId="{7FEDEE2A-D758-4501-8AC5-07C7C82A1A07}"/>
    <dgm:cxn modelId="{46E8189A-6142-4381-8801-6F9F8B73DABD}" type="presOf" srcId="{C7D8479B-0EB8-4E4E-8D4A-12F3B5BE3EF1}" destId="{B9627834-F713-4E01-92B7-E253B1EBA5B7}" srcOrd="0" destOrd="0" presId="urn:microsoft.com/office/officeart/2005/8/layout/orgChart1"/>
    <dgm:cxn modelId="{7A026B59-9714-427D-8B02-26D7D88A241D}" type="presOf" srcId="{F64419C5-8D5A-4A5F-B206-4C284EDAD778}" destId="{20B184E6-C1EC-4A90-B365-52FE706270B0}" srcOrd="1" destOrd="0" presId="urn:microsoft.com/office/officeart/2005/8/layout/orgChart1"/>
    <dgm:cxn modelId="{B1FB6B3B-6482-4892-AA92-A497D55B5538}" srcId="{5053C6B8-5DC5-4B07-949B-A57FFE57F5B5}" destId="{7128761E-999D-465F-ADCB-0DB961AD1C08}" srcOrd="0" destOrd="0" parTransId="{63FC5533-9C31-4CD7-9A2F-3DE8B6EB8D99}" sibTransId="{F55E3EFB-7468-4304-9938-062A65FBA52F}"/>
    <dgm:cxn modelId="{8957DD64-CA84-420D-BE20-59CA52C6174B}" type="presOf" srcId="{F64419C5-8D5A-4A5F-B206-4C284EDAD778}" destId="{655FF93E-859E-4E16-A665-AE7A66728426}" srcOrd="0" destOrd="0" presId="urn:microsoft.com/office/officeart/2005/8/layout/orgChart1"/>
    <dgm:cxn modelId="{05326FAD-7A50-4645-BB57-DBEC719AD167}" type="presOf" srcId="{5053C6B8-5DC5-4B07-949B-A57FFE57F5B5}" destId="{C84CE758-AC03-4184-B7A6-C02AE250E739}" srcOrd="0" destOrd="0" presId="urn:microsoft.com/office/officeart/2005/8/layout/orgChart1"/>
    <dgm:cxn modelId="{ED67E012-8E98-4374-BD12-79E82887732E}" type="presOf" srcId="{4A58BF33-2660-4298-B59F-93CEB8CB59A9}" destId="{8D2FF8C3-FBA7-43B0-B81B-42E79C47C4B2}" srcOrd="0" destOrd="0" presId="urn:microsoft.com/office/officeart/2005/8/layout/orgChart1"/>
    <dgm:cxn modelId="{FFFA004A-6A71-4927-9F50-49E96A68081B}" type="presOf" srcId="{92137075-6AA2-49C8-92D2-9651359A141B}" destId="{65FA51BB-34BA-4E11-9744-178805B8492B}" srcOrd="0" destOrd="0" presId="urn:microsoft.com/office/officeart/2005/8/layout/orgChart1"/>
    <dgm:cxn modelId="{A659B354-A3DF-4AD6-A992-83B3BF7361E4}" type="presOf" srcId="{E529A323-C570-4BC9-949C-F4DB98BEB1AA}" destId="{F4DF7A24-40C0-4FFA-95CA-8B3B5B5593CB}" srcOrd="1" destOrd="0" presId="urn:microsoft.com/office/officeart/2005/8/layout/orgChart1"/>
    <dgm:cxn modelId="{D857EDA3-A022-4E23-B9FC-BC48DE28897F}" type="presOf" srcId="{C7E3F517-36FA-4909-A4BF-98BCA4CA2025}" destId="{62C1CC11-43DF-461B-A1D8-EB5B6293601F}" srcOrd="0" destOrd="0" presId="urn:microsoft.com/office/officeart/2005/8/layout/orgChart1"/>
    <dgm:cxn modelId="{DD5B204F-C2BE-4137-B737-4DE2580743A8}" type="presParOf" srcId="{C84CE758-AC03-4184-B7A6-C02AE250E739}" destId="{8435DE6D-22A4-485D-9C29-A3775801B9EF}" srcOrd="0" destOrd="0" presId="urn:microsoft.com/office/officeart/2005/8/layout/orgChart1"/>
    <dgm:cxn modelId="{72D4FBFA-C0C3-49C6-8EB8-C06C9C3E9E50}" type="presParOf" srcId="{8435DE6D-22A4-485D-9C29-A3775801B9EF}" destId="{EA9629A9-17E0-4E1D-96ED-279F4EEC8584}" srcOrd="0" destOrd="0" presId="urn:microsoft.com/office/officeart/2005/8/layout/orgChart1"/>
    <dgm:cxn modelId="{79D31D72-A222-469F-951D-BCD88D0515F4}" type="presParOf" srcId="{EA9629A9-17E0-4E1D-96ED-279F4EEC8584}" destId="{E18E04FA-6D82-455B-9A4F-800D367C563E}" srcOrd="0" destOrd="0" presId="urn:microsoft.com/office/officeart/2005/8/layout/orgChart1"/>
    <dgm:cxn modelId="{9B5AB312-A366-4214-8301-8CC276F141CB}" type="presParOf" srcId="{EA9629A9-17E0-4E1D-96ED-279F4EEC8584}" destId="{CFEB3460-CFA7-4019-A428-45288E0E6137}" srcOrd="1" destOrd="0" presId="urn:microsoft.com/office/officeart/2005/8/layout/orgChart1"/>
    <dgm:cxn modelId="{A02CA294-C6BB-49A9-BC34-5502DD1564BB}" type="presParOf" srcId="{8435DE6D-22A4-485D-9C29-A3775801B9EF}" destId="{8788193F-DC58-4762-B95C-535042C0A456}" srcOrd="1" destOrd="0" presId="urn:microsoft.com/office/officeart/2005/8/layout/orgChart1"/>
    <dgm:cxn modelId="{2A154F3A-1EED-4717-855F-CD9CC8C8B221}" type="presParOf" srcId="{8788193F-DC58-4762-B95C-535042C0A456}" destId="{65FA51BB-34BA-4E11-9744-178805B8492B}" srcOrd="0" destOrd="0" presId="urn:microsoft.com/office/officeart/2005/8/layout/orgChart1"/>
    <dgm:cxn modelId="{724E717E-4153-42E6-8653-6FE65F5EF804}" type="presParOf" srcId="{8788193F-DC58-4762-B95C-535042C0A456}" destId="{A1ABAE92-2F94-49C2-BDA0-E57C8FBD5385}" srcOrd="1" destOrd="0" presId="urn:microsoft.com/office/officeart/2005/8/layout/orgChart1"/>
    <dgm:cxn modelId="{ADE54F73-91DB-4DF2-A678-C45E928EB7E7}" type="presParOf" srcId="{A1ABAE92-2F94-49C2-BDA0-E57C8FBD5385}" destId="{A9716BAC-0583-4824-8A3B-2B66CCAC4A50}" srcOrd="0" destOrd="0" presId="urn:microsoft.com/office/officeart/2005/8/layout/orgChart1"/>
    <dgm:cxn modelId="{26612E0E-8972-42DD-9C9D-B747CFA57F21}" type="presParOf" srcId="{A9716BAC-0583-4824-8A3B-2B66CCAC4A50}" destId="{655FF93E-859E-4E16-A665-AE7A66728426}" srcOrd="0" destOrd="0" presId="urn:microsoft.com/office/officeart/2005/8/layout/orgChart1"/>
    <dgm:cxn modelId="{667C43E7-98F2-49F7-97B1-E00B750B476F}" type="presParOf" srcId="{A9716BAC-0583-4824-8A3B-2B66CCAC4A50}" destId="{20B184E6-C1EC-4A90-B365-52FE706270B0}" srcOrd="1" destOrd="0" presId="urn:microsoft.com/office/officeart/2005/8/layout/orgChart1"/>
    <dgm:cxn modelId="{C332178F-5E44-4CE6-9743-D436452AF68D}" type="presParOf" srcId="{A1ABAE92-2F94-49C2-BDA0-E57C8FBD5385}" destId="{09184512-423B-40FE-88C6-A02FCF5AA7AE}" srcOrd="1" destOrd="0" presId="urn:microsoft.com/office/officeart/2005/8/layout/orgChart1"/>
    <dgm:cxn modelId="{74587659-FD46-4670-8CFD-56495F141EC4}" type="presParOf" srcId="{A1ABAE92-2F94-49C2-BDA0-E57C8FBD5385}" destId="{605BF029-F707-444D-A29C-9A46DEAFED60}" srcOrd="2" destOrd="0" presId="urn:microsoft.com/office/officeart/2005/8/layout/orgChart1"/>
    <dgm:cxn modelId="{543045BF-80E0-4222-92B0-5441073FA7FF}" type="presParOf" srcId="{8788193F-DC58-4762-B95C-535042C0A456}" destId="{66385AA9-7BA9-407B-8FBA-DF8F3FF8152E}" srcOrd="2" destOrd="0" presId="urn:microsoft.com/office/officeart/2005/8/layout/orgChart1"/>
    <dgm:cxn modelId="{E05D71F1-AACB-4E4D-BCAE-1F4106DBA801}" type="presParOf" srcId="{8788193F-DC58-4762-B95C-535042C0A456}" destId="{EB1069C6-1C3A-43DD-8BB1-CF87BABB3CD5}" srcOrd="3" destOrd="0" presId="urn:microsoft.com/office/officeart/2005/8/layout/orgChart1"/>
    <dgm:cxn modelId="{F3898456-C55A-4A88-A372-BD2F5A429B8A}" type="presParOf" srcId="{EB1069C6-1C3A-43DD-8BB1-CF87BABB3CD5}" destId="{DE04EE6B-AEF3-46FC-9120-D3969C53EA89}" srcOrd="0" destOrd="0" presId="urn:microsoft.com/office/officeart/2005/8/layout/orgChart1"/>
    <dgm:cxn modelId="{74EBDC1E-4C18-4075-B3BF-49E5EAED3CA4}" type="presParOf" srcId="{DE04EE6B-AEF3-46FC-9120-D3969C53EA89}" destId="{8D2FF8C3-FBA7-43B0-B81B-42E79C47C4B2}" srcOrd="0" destOrd="0" presId="urn:microsoft.com/office/officeart/2005/8/layout/orgChart1"/>
    <dgm:cxn modelId="{81481BA9-2F7B-40E0-BD3D-C882C3D6FC96}" type="presParOf" srcId="{DE04EE6B-AEF3-46FC-9120-D3969C53EA89}" destId="{4566121F-F574-4700-A73C-882E2EAA4C0D}" srcOrd="1" destOrd="0" presId="urn:microsoft.com/office/officeart/2005/8/layout/orgChart1"/>
    <dgm:cxn modelId="{BEF0E05A-2E43-4325-B443-103FFA913633}" type="presParOf" srcId="{EB1069C6-1C3A-43DD-8BB1-CF87BABB3CD5}" destId="{F93E9B15-AD03-4A6C-863F-DCA5C2D81824}" srcOrd="1" destOrd="0" presId="urn:microsoft.com/office/officeart/2005/8/layout/orgChart1"/>
    <dgm:cxn modelId="{0D3D6BCA-5F57-4008-81A7-9F46D42BCB50}" type="presParOf" srcId="{EB1069C6-1C3A-43DD-8BB1-CF87BABB3CD5}" destId="{F418DB15-6944-478E-BFDD-DBF214DBC2E0}" srcOrd="2" destOrd="0" presId="urn:microsoft.com/office/officeart/2005/8/layout/orgChart1"/>
    <dgm:cxn modelId="{1986366A-FDCF-4E80-90E6-3F25418F5E89}" type="presParOf" srcId="{8788193F-DC58-4762-B95C-535042C0A456}" destId="{62C1CC11-43DF-461B-A1D8-EB5B6293601F}" srcOrd="4" destOrd="0" presId="urn:microsoft.com/office/officeart/2005/8/layout/orgChart1"/>
    <dgm:cxn modelId="{BBC6DFA6-9245-48F4-81F6-D66A47F857B9}" type="presParOf" srcId="{8788193F-DC58-4762-B95C-535042C0A456}" destId="{CC23ED45-B932-428C-8B05-8D65C1FAD7FE}" srcOrd="5" destOrd="0" presId="urn:microsoft.com/office/officeart/2005/8/layout/orgChart1"/>
    <dgm:cxn modelId="{2AD061AC-633F-48CD-AAC8-5290A0CD4B5E}" type="presParOf" srcId="{CC23ED45-B932-428C-8B05-8D65C1FAD7FE}" destId="{13A6529C-76A7-4FF6-914D-14BDDE6497F3}" srcOrd="0" destOrd="0" presId="urn:microsoft.com/office/officeart/2005/8/layout/orgChart1"/>
    <dgm:cxn modelId="{8D301C3A-E025-436B-92FB-37145A4FB22D}" type="presParOf" srcId="{13A6529C-76A7-4FF6-914D-14BDDE6497F3}" destId="{3538819D-D63E-4D8E-B6AD-8070A2A40C0F}" srcOrd="0" destOrd="0" presId="urn:microsoft.com/office/officeart/2005/8/layout/orgChart1"/>
    <dgm:cxn modelId="{03B750A9-7D47-4DA1-AE4E-A031738BC0B6}" type="presParOf" srcId="{13A6529C-76A7-4FF6-914D-14BDDE6497F3}" destId="{F4DF7A24-40C0-4FFA-95CA-8B3B5B5593CB}" srcOrd="1" destOrd="0" presId="urn:microsoft.com/office/officeart/2005/8/layout/orgChart1"/>
    <dgm:cxn modelId="{9B983AD4-BCBF-45A8-80DE-6F5DF5420531}" type="presParOf" srcId="{CC23ED45-B932-428C-8B05-8D65C1FAD7FE}" destId="{EBDD2B79-FB6A-4D06-8FF2-8D9AF1E8CA08}" srcOrd="1" destOrd="0" presId="urn:microsoft.com/office/officeart/2005/8/layout/orgChart1"/>
    <dgm:cxn modelId="{39902D45-FB39-49E7-9EA5-372044E64805}" type="presParOf" srcId="{CC23ED45-B932-428C-8B05-8D65C1FAD7FE}" destId="{B305A1F8-149C-4E0F-9C6B-74071A607F87}" srcOrd="2" destOrd="0" presId="urn:microsoft.com/office/officeart/2005/8/layout/orgChart1"/>
    <dgm:cxn modelId="{EBC0F577-37EE-4C49-9119-063C6673C12B}" type="presParOf" srcId="{8788193F-DC58-4762-B95C-535042C0A456}" destId="{EF4BDBCE-E474-4D49-8581-1E738C2F66B8}" srcOrd="6" destOrd="0" presId="urn:microsoft.com/office/officeart/2005/8/layout/orgChart1"/>
    <dgm:cxn modelId="{E0087958-5BFA-4FED-9DD1-4471306F1538}" type="presParOf" srcId="{8788193F-DC58-4762-B95C-535042C0A456}" destId="{20ABD67B-C725-41D0-B9E7-FACC91145271}" srcOrd="7" destOrd="0" presId="urn:microsoft.com/office/officeart/2005/8/layout/orgChart1"/>
    <dgm:cxn modelId="{24D3571F-D266-4C2C-B304-D68B251C295C}" type="presParOf" srcId="{20ABD67B-C725-41D0-B9E7-FACC91145271}" destId="{CB0F7060-C650-48A0-B5A4-C2EF03D5B96B}" srcOrd="0" destOrd="0" presId="urn:microsoft.com/office/officeart/2005/8/layout/orgChart1"/>
    <dgm:cxn modelId="{34804363-6E35-45DA-AA79-B7680FF9105F}" type="presParOf" srcId="{CB0F7060-C650-48A0-B5A4-C2EF03D5B96B}" destId="{B9627834-F713-4E01-92B7-E253B1EBA5B7}" srcOrd="0" destOrd="0" presId="urn:microsoft.com/office/officeart/2005/8/layout/orgChart1"/>
    <dgm:cxn modelId="{F8AB87C7-AEA6-4FF1-B740-901287416CFD}" type="presParOf" srcId="{CB0F7060-C650-48A0-B5A4-C2EF03D5B96B}" destId="{47CCD0EC-162E-4F52-A083-1B64D77597EA}" srcOrd="1" destOrd="0" presId="urn:microsoft.com/office/officeart/2005/8/layout/orgChart1"/>
    <dgm:cxn modelId="{DC55880C-C711-4E90-8159-2D64447380BF}" type="presParOf" srcId="{20ABD67B-C725-41D0-B9E7-FACC91145271}" destId="{E8487F99-9225-4D7A-8F34-D7698703C2F1}" srcOrd="1" destOrd="0" presId="urn:microsoft.com/office/officeart/2005/8/layout/orgChart1"/>
    <dgm:cxn modelId="{A9C679E1-0ED6-4D21-8925-E17436132FA4}" type="presParOf" srcId="{20ABD67B-C725-41D0-B9E7-FACC91145271}" destId="{6BB08CD5-033E-43C7-AFA0-B1FC37F4186D}" srcOrd="2" destOrd="0" presId="urn:microsoft.com/office/officeart/2005/8/layout/orgChart1"/>
    <dgm:cxn modelId="{17F47C96-E324-4380-850B-709E645DB2F4}" type="presParOf" srcId="{8435DE6D-22A4-485D-9C29-A3775801B9EF}" destId="{89B6B480-0106-41F7-9C27-2A262849DCFE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CBDE5-2EC1-43A2-8634-F4E7EA390F30}" type="datetimeFigureOut">
              <a:rPr lang="zh-CN" altLang="en-US" smtClean="0"/>
              <a:pPr/>
              <a:t>2018/12/14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93EF3C-9FA3-47D4-8CB6-264ABF34B8F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5668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6600" cap="none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sz="28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049D9F-84E0-4A78-A76C-C00C12E9FC6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788024" y="6381328"/>
            <a:ext cx="2122512" cy="2841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 rot="16200000">
            <a:off x="8339930" y="5885656"/>
            <a:ext cx="131603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BB00D33-5C52-4249-BB81-7F53079D22DE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031108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98628D-E09E-4242-A13B-619BB2E33BD7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EDB1A0-7245-4944-825B-60E548506559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4626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55A8BB-50FF-4A01-A047-27B0094E2DD4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C59D3-38FD-40D6-8270-3656FE57690C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16228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355160" cy="900336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2776"/>
            <a:ext cx="7620000" cy="4824536"/>
          </a:xfrm>
        </p:spPr>
        <p:txBody>
          <a:bodyPr/>
          <a:lstStyle>
            <a:lvl1pPr>
              <a:defRPr sz="2800">
                <a:solidFill>
                  <a:schemeClr val="tx1"/>
                </a:solidFill>
              </a:defRPr>
            </a:lvl1pPr>
            <a:lvl2pPr marL="457200" indent="-182563">
              <a:buSzPct val="90000"/>
              <a:buFont typeface="Arial" pitchFamily="34" charset="0"/>
              <a:buChar char="●"/>
              <a:defRPr sz="2400">
                <a:solidFill>
                  <a:schemeClr val="tx1"/>
                </a:solidFill>
              </a:defRPr>
            </a:lvl2pPr>
            <a:lvl3pPr marL="1143000" indent="-228600">
              <a:buSzPct val="90000"/>
              <a:buFont typeface="Arial" pitchFamily="34" charset="0"/>
              <a:buChar char="●"/>
              <a:defRPr sz="2000">
                <a:solidFill>
                  <a:schemeClr val="tx1"/>
                </a:solidFill>
              </a:defRPr>
            </a:lvl3pPr>
            <a:lvl4pPr marL="1600200" indent="-228600">
              <a:buSzPct val="90000"/>
              <a:buFont typeface="Arial" pitchFamily="34" charset="0"/>
              <a:buChar char="●"/>
              <a:defRPr>
                <a:solidFill>
                  <a:schemeClr val="tx1"/>
                </a:solidFill>
              </a:defRPr>
            </a:lvl4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-36512" y="6525344"/>
            <a:ext cx="1152128" cy="304800"/>
          </a:xfrm>
        </p:spPr>
        <p:txBody>
          <a:bodyPr/>
          <a:lstStyle>
            <a:lvl1pPr>
              <a:defRPr sz="1200">
                <a:latin typeface="+mj-lt"/>
              </a:defRPr>
            </a:lvl1pPr>
          </a:lstStyle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 rot="5400000">
            <a:off x="8728569" y="212155"/>
            <a:ext cx="595960" cy="365125"/>
          </a:xfrm>
        </p:spPr>
        <p:txBody>
          <a:bodyPr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184595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2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3600" b="0" cap="all" spc="120" baseline="0">
                <a:solidFill>
                  <a:schemeClr val="tx2"/>
                </a:solidFill>
                <a:latin typeface="+mj-ea"/>
                <a:ea typeface="+mj-ea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64560"/>
            <a:ext cx="3429000" cy="3048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36D43-28C7-47FC-9DA7-BA55704A511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E9BFA8-1AF5-485A-8636-4F377C82D0E7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6479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D01DFE-9130-4852-BEA9-D796CEA1E265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6FC9BA-A071-462D-97C5-3EE0A9ED6191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39959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44F1E7-53A8-41E5-BD19-A0C0CA46A17B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5D32EA-395F-44EA-9666-19044C2284FA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796902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0A36C3-D0AA-4C29-BA74-B2F8CC40CBB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765A1C-537F-473A-A244-148F65F7F8F9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678686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6A6E25-0B70-42FC-AB03-C530371F70E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4885B-0C61-4980-B97E-4EF3524758EE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12907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7DE87-1A81-4218-A314-D117D003AF37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9991BD-E5FC-4B1B-92BE-3133E72DD075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079225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8"/>
          <p:cNvSpPr/>
          <p:nvPr/>
        </p:nvSpPr>
        <p:spPr>
          <a:xfrm>
            <a:off x="9001125" y="4846638"/>
            <a:ext cx="142875" cy="201136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9"/>
          <p:cNvSpPr/>
          <p:nvPr/>
        </p:nvSpPr>
        <p:spPr>
          <a:xfrm>
            <a:off x="9001125" y="0"/>
            <a:ext cx="142875" cy="48466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0FBEC26-5281-4858-B0EC-46D28C78192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9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38C2D4F-B829-4E10-9513-151E1B1707F8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205950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5791200" cy="9003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196752"/>
            <a:ext cx="7620000" cy="4929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altLang="zh-C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0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53C9B228-8384-45EA-9B2F-9568073851A7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4163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219" y="5885656"/>
            <a:ext cx="13160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  <a:latin typeface="Arial" pitchFamily="34" charset="0"/>
              </a:defRPr>
            </a:lvl1pPr>
          </a:lstStyle>
          <a:p>
            <a:pPr>
              <a:defRPr/>
            </a:pPr>
            <a:fld id="{BBE07931-3B06-497B-9127-9DC948BB586E}" type="slidenum">
              <a:rPr lang="zh-CN" altLang="zh-CN" smtClean="0"/>
              <a:pPr>
                <a:defRPr/>
              </a:pPr>
              <a:t>‹#›</a:t>
            </a:fld>
            <a:endParaRPr lang="zh-CN" altLang="zh-CN"/>
          </a:p>
        </p:txBody>
      </p:sp>
      <p:sp>
        <p:nvSpPr>
          <p:cNvPr id="7" name="Rectangle 6"/>
          <p:cNvSpPr/>
          <p:nvPr/>
        </p:nvSpPr>
        <p:spPr>
          <a:xfrm>
            <a:off x="8892481" y="0"/>
            <a:ext cx="251520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92481" y="1371600"/>
            <a:ext cx="251519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hf hdr="0" ft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kern="1200" cap="all" spc="-6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软雅黑" pitchFamily="34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软雅黑" pitchFamily="34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软雅黑" pitchFamily="34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 Black" pitchFamily="34" charset="0"/>
          <a:ea typeface="微软雅黑" pitchFamily="34" charset="-122"/>
        </a:defRPr>
      </a:lvl9pPr>
    </p:titleStyle>
    <p:bodyStyle>
      <a:lvl1pPr algn="l" rtl="0" eaLnBrk="1" fontAlgn="base" hangingPunct="1">
        <a:spcBef>
          <a:spcPct val="20000"/>
        </a:spcBef>
        <a:spcAft>
          <a:spcPts val="600"/>
        </a:spcAft>
        <a:buFont typeface="Arial" charset="0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Arial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>
              <a:defRPr/>
            </a:pPr>
            <a:r>
              <a:rPr lang="en-US" altLang="zh-CN" dirty="0" smtClean="0"/>
              <a:t> </a:t>
            </a:r>
            <a:r>
              <a:rPr lang="en-US" altLang="zh-CN" sz="5400" dirty="0" smtClean="0"/>
              <a:t>Dreamweaver</a:t>
            </a:r>
            <a:r>
              <a:rPr lang="en-US" altLang="zh-CN" dirty="0" smtClean="0"/>
              <a:t> </a:t>
            </a:r>
            <a:r>
              <a:rPr lang="en-US" altLang="zh-CN" sz="5400" dirty="0"/>
              <a:t>CS6</a:t>
            </a:r>
            <a:r>
              <a:rPr lang="en-US" altLang="zh-CN" dirty="0"/>
              <a:t> </a:t>
            </a:r>
            <a:r>
              <a:rPr lang="zh-CN" altLang="zh-CN" dirty="0"/>
              <a:t>网页制作</a:t>
            </a: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fontAlgn="auto">
              <a:defRPr/>
            </a:pPr>
            <a:r>
              <a:rPr lang="en-US" altLang="zh-CN" dirty="0" smtClean="0"/>
              <a:t> </a:t>
            </a:r>
            <a:endParaRPr lang="zh-CN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网页与网站设计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8219256" cy="4824536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网页</a:t>
            </a:r>
            <a:r>
              <a:rPr lang="zh-CN" altLang="en-US" dirty="0"/>
              <a:t>布局 </a:t>
            </a:r>
          </a:p>
          <a:p>
            <a:pPr lvl="1">
              <a:lnSpc>
                <a:spcPts val="3500"/>
              </a:lnSpc>
            </a:pPr>
            <a:r>
              <a:rPr lang="zh-CN" altLang="en-US" dirty="0" smtClean="0"/>
              <a:t>网页</a:t>
            </a:r>
            <a:r>
              <a:rPr lang="zh-CN" altLang="en-US" dirty="0"/>
              <a:t>布局应遵循的原则</a:t>
            </a:r>
          </a:p>
          <a:p>
            <a:pPr lvl="2">
              <a:lnSpc>
                <a:spcPts val="3500"/>
              </a:lnSpc>
            </a:pPr>
            <a:r>
              <a:rPr lang="zh-CN" altLang="en-US" dirty="0"/>
              <a:t>正常平衡：亦称匀称，多指上下、左右对照形式，主要强调秩序，能达到诚实、信赖的</a:t>
            </a:r>
            <a:r>
              <a:rPr lang="zh-CN" altLang="en-US" dirty="0" smtClean="0"/>
              <a:t>效果</a:t>
            </a:r>
            <a:endParaRPr lang="zh-CN" altLang="en-US" dirty="0"/>
          </a:p>
          <a:p>
            <a:pPr lvl="2">
              <a:lnSpc>
                <a:spcPts val="3500"/>
              </a:lnSpc>
            </a:pPr>
            <a:r>
              <a:rPr lang="zh-CN" altLang="en-US" dirty="0"/>
              <a:t>异常平衡：即非对照形式，此种布局能达到强调性、高注目性的</a:t>
            </a:r>
            <a:r>
              <a:rPr lang="zh-CN" altLang="en-US" dirty="0" smtClean="0"/>
              <a:t>效果</a:t>
            </a:r>
            <a:endParaRPr lang="zh-CN" altLang="en-US" dirty="0"/>
          </a:p>
          <a:p>
            <a:pPr lvl="2">
              <a:lnSpc>
                <a:spcPts val="3500"/>
              </a:lnSpc>
            </a:pPr>
            <a:r>
              <a:rPr lang="zh-CN" altLang="en-US" dirty="0"/>
              <a:t>对比：包括利用色彩、色调等技巧进行表现，也包括在内容上进行新与旧、古与今、贫与富等的</a:t>
            </a:r>
            <a:r>
              <a:rPr lang="zh-CN" altLang="en-US" dirty="0" smtClean="0"/>
              <a:t>对比</a:t>
            </a:r>
            <a:endParaRPr lang="en-US" altLang="zh-CN" dirty="0" smtClean="0"/>
          </a:p>
          <a:p>
            <a:pPr lvl="2">
              <a:lnSpc>
                <a:spcPts val="3500"/>
              </a:lnSpc>
            </a:pPr>
            <a:r>
              <a:rPr lang="zh-CN" altLang="en-US" dirty="0"/>
              <a:t>空白：在文本周围适当地留出空白以便更容易</a:t>
            </a:r>
            <a:r>
              <a:rPr lang="zh-CN" altLang="en-US" dirty="0" smtClean="0"/>
              <a:t>阅读</a:t>
            </a:r>
            <a:endParaRPr lang="en-US" altLang="zh-CN" dirty="0" smtClean="0"/>
          </a:p>
          <a:p>
            <a:pPr lvl="2">
              <a:lnSpc>
                <a:spcPts val="3500"/>
              </a:lnSpc>
            </a:pPr>
            <a:r>
              <a:rPr lang="zh-CN" altLang="en-US" dirty="0" smtClean="0"/>
              <a:t>尽量</a:t>
            </a:r>
            <a:r>
              <a:rPr lang="zh-CN" altLang="en-US" dirty="0"/>
              <a:t>用图片表达：对用语言无法表达的情感特别有效，可以传达给浏览者更多的心理</a:t>
            </a:r>
            <a:r>
              <a:rPr lang="zh-CN" altLang="en-US" dirty="0" smtClean="0"/>
              <a:t>因素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9730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7931224" cy="5904656"/>
          </a:xfrm>
        </p:spPr>
        <p:txBody>
          <a:bodyPr/>
          <a:lstStyle/>
          <a:p>
            <a:r>
              <a:rPr lang="zh-CN" altLang="zh-CN" sz="2400" b="0" dirty="0"/>
              <a:t>⑨ 插入复选框：将插入点置于第</a:t>
            </a:r>
            <a:r>
              <a:rPr lang="en-US" altLang="zh-CN" sz="2400" b="0" dirty="0"/>
              <a:t>4</a:t>
            </a:r>
            <a:r>
              <a:rPr lang="zh-CN" altLang="zh-CN" sz="2400" b="0" dirty="0"/>
              <a:t>行第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列的单元格中，单击菜单“插入”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“表单”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“复选框”，在弹出对话框的“标签”中输入“音乐”，“位置”选“在表单项后”，其余默认，单击【确定】</a:t>
            </a:r>
            <a:r>
              <a:rPr lang="zh-CN" altLang="zh-CN" sz="2400" b="0" dirty="0" smtClean="0"/>
              <a:t>；同样输入</a:t>
            </a:r>
            <a:r>
              <a:rPr lang="zh-CN" altLang="zh-CN" sz="2400" b="0" dirty="0"/>
              <a:t>其他爱好“旅游”、“绘画”、“运动”复选框，复选框之间输入</a:t>
            </a:r>
            <a:r>
              <a:rPr lang="en-US" altLang="zh-CN" sz="2400" b="0" dirty="0"/>
              <a:t>4</a:t>
            </a:r>
            <a:r>
              <a:rPr lang="zh-CN" altLang="zh-CN" sz="2400" b="0" dirty="0"/>
              <a:t>个</a:t>
            </a:r>
            <a:r>
              <a:rPr lang="zh-CN" altLang="zh-CN" sz="2400" b="0" dirty="0" smtClean="0"/>
              <a:t>空格</a:t>
            </a:r>
            <a:r>
              <a:rPr lang="zh-CN" altLang="en-US" sz="2400" b="0" dirty="0" smtClean="0"/>
              <a:t>。</a:t>
            </a: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100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924944"/>
            <a:ext cx="4104456" cy="27431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8883733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075240" cy="5832648"/>
          </a:xfrm>
        </p:spPr>
        <p:txBody>
          <a:bodyPr/>
          <a:lstStyle/>
          <a:p>
            <a:r>
              <a:rPr lang="zh-CN" altLang="zh-CN" sz="2400" b="0" dirty="0"/>
              <a:t>⑩ 插入文本区域：将插入点置于第</a:t>
            </a:r>
            <a:r>
              <a:rPr lang="en-US" altLang="zh-CN" sz="2400" b="0" dirty="0"/>
              <a:t>6</a:t>
            </a:r>
            <a:r>
              <a:rPr lang="zh-CN" altLang="zh-CN" sz="2400" b="0" dirty="0"/>
              <a:t>行第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列的单元格中，单击菜单“插入”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“表单”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“文本区域”，在弹出对话框的中直接单击【确定】；在文本域属性面板中，将“字符宽度”设为</a:t>
            </a:r>
            <a:r>
              <a:rPr lang="en-US" altLang="zh-CN" sz="2400" b="0" dirty="0"/>
              <a:t>50</a:t>
            </a:r>
            <a:r>
              <a:rPr lang="zh-CN" altLang="zh-CN" sz="2400" b="0" dirty="0"/>
              <a:t>，“行数”设为</a:t>
            </a:r>
            <a:r>
              <a:rPr lang="en-US" altLang="zh-CN" sz="2400" b="0" dirty="0" smtClean="0"/>
              <a:t>5</a:t>
            </a:r>
            <a:r>
              <a:rPr lang="zh-CN" altLang="en-US" sz="2400" b="0" dirty="0" smtClean="0"/>
              <a:t>。</a:t>
            </a:r>
            <a:endParaRPr lang="en-US" altLang="zh-CN" sz="2400" b="0" dirty="0" smtClean="0"/>
          </a:p>
          <a:p>
            <a:endParaRPr lang="en-US" altLang="zh-CN" sz="2400" b="0" dirty="0"/>
          </a:p>
          <a:p>
            <a:endParaRPr lang="en-US" altLang="zh-CN" sz="2400" b="0" dirty="0" smtClean="0"/>
          </a:p>
          <a:p>
            <a:r>
              <a:rPr lang="en-US" altLang="zh-CN" sz="2400" b="0" dirty="0"/>
              <a:t>⑪ </a:t>
            </a:r>
            <a:r>
              <a:rPr lang="zh-CN" altLang="zh-CN" sz="2400" b="0" dirty="0"/>
              <a:t>插入按钮：选中第</a:t>
            </a:r>
            <a:r>
              <a:rPr lang="en-US" altLang="zh-CN" sz="2400" b="0" dirty="0"/>
              <a:t>7</a:t>
            </a:r>
            <a:r>
              <a:rPr lang="zh-CN" altLang="zh-CN" sz="2400" b="0" dirty="0"/>
              <a:t>行的两个单元格，右击选择“表格”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“合并单元格”；将插入点置于合并的单元格内，单击菜单“插入”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“表单”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“按钮”，在弹出对话框中直接单击【确定】插入一个“值”为“提交”、“动作”为“提交表单”的按钮；再插入一个按钮，将“值”设为“重置”，“动作”设为“重设表单”</a:t>
            </a:r>
            <a:r>
              <a:rPr lang="zh-CN" altLang="zh-CN" sz="2400" b="0" dirty="0" smtClean="0"/>
              <a:t>，两</a:t>
            </a:r>
            <a:r>
              <a:rPr lang="zh-CN" altLang="zh-CN" sz="2400" b="0" dirty="0"/>
              <a:t>个按钮中间</a:t>
            </a:r>
            <a:r>
              <a:rPr lang="zh-CN" altLang="zh-CN" sz="2400" b="0" dirty="0" smtClean="0"/>
              <a:t>加</a:t>
            </a:r>
            <a:r>
              <a:rPr lang="en-US" altLang="zh-CN" sz="2400" b="0" dirty="0"/>
              <a:t>1</a:t>
            </a:r>
            <a:r>
              <a:rPr lang="en-US" altLang="zh-CN" sz="2400" b="0" dirty="0" smtClean="0"/>
              <a:t>0</a:t>
            </a:r>
            <a:r>
              <a:rPr lang="zh-CN" altLang="zh-CN" sz="2400" b="0" dirty="0"/>
              <a:t>个空格</a:t>
            </a:r>
            <a:r>
              <a:rPr lang="zh-CN" altLang="zh-CN" sz="2400" b="0" dirty="0" smtClean="0"/>
              <a:t>，</a:t>
            </a:r>
            <a:r>
              <a:rPr lang="zh-CN" altLang="en-US" sz="2400" b="0" dirty="0" smtClean="0"/>
              <a:t>并</a:t>
            </a:r>
            <a:r>
              <a:rPr lang="zh-CN" altLang="zh-CN" sz="2400" b="0" dirty="0" smtClean="0"/>
              <a:t>将</a:t>
            </a:r>
            <a:r>
              <a:rPr lang="zh-CN" altLang="zh-CN" sz="2400" b="0" dirty="0"/>
              <a:t>按钮</a:t>
            </a:r>
            <a:r>
              <a:rPr lang="zh-CN" altLang="zh-CN" sz="2400" b="0" dirty="0" smtClean="0"/>
              <a:t>居中。</a:t>
            </a:r>
            <a:endParaRPr lang="zh-CN" altLang="zh-CN" sz="2400" b="0" dirty="0"/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101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060848"/>
            <a:ext cx="4752528" cy="733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27784" y="5877272"/>
            <a:ext cx="4104456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081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7620000" cy="5760640"/>
          </a:xfrm>
        </p:spPr>
        <p:txBody>
          <a:bodyPr/>
          <a:lstStyle/>
          <a:p>
            <a:r>
              <a:rPr lang="en-US" altLang="zh-CN" sz="2400" b="0" dirty="0" smtClean="0"/>
              <a:t>(12) </a:t>
            </a:r>
            <a:r>
              <a:rPr lang="zh-CN" altLang="zh-CN" sz="2400" b="0" dirty="0" smtClean="0"/>
              <a:t>设置</a:t>
            </a:r>
            <a:r>
              <a:rPr lang="zh-CN" altLang="zh-CN" sz="2400" b="0" dirty="0"/>
              <a:t>表单对象的</a:t>
            </a:r>
            <a:r>
              <a:rPr lang="en-US" altLang="zh-CN" sz="2400" b="0" dirty="0"/>
              <a:t>CSS</a:t>
            </a:r>
            <a:r>
              <a:rPr lang="zh-CN" altLang="zh-CN" sz="2400" b="0" dirty="0"/>
              <a:t>样式</a:t>
            </a:r>
          </a:p>
          <a:p>
            <a:pPr>
              <a:spcAft>
                <a:spcPts val="0"/>
              </a:spcAft>
            </a:pPr>
            <a:r>
              <a:rPr lang="en-US" altLang="zh-CN" sz="2400" b="0" dirty="0"/>
              <a:t> </a:t>
            </a:r>
            <a:r>
              <a:rPr lang="en-US" altLang="zh-CN" sz="2400" b="0" dirty="0" smtClean="0"/>
              <a:t> </a:t>
            </a:r>
            <a:r>
              <a:rPr lang="en-US" altLang="zh-CN" sz="2400" b="0" dirty="0" smtClean="0">
                <a:solidFill>
                  <a:srgbClr val="FF0000"/>
                </a:solidFill>
              </a:rPr>
              <a:t>1</a:t>
            </a:r>
            <a:r>
              <a:rPr lang="zh-CN" altLang="zh-CN" sz="2400" b="0" dirty="0">
                <a:solidFill>
                  <a:srgbClr val="FF0000"/>
                </a:solidFill>
              </a:rPr>
              <a:t>）</a:t>
            </a:r>
            <a:r>
              <a:rPr lang="zh-CN" altLang="zh-CN" sz="2400" b="0" dirty="0"/>
              <a:t>设置文本的</a:t>
            </a:r>
            <a:r>
              <a:rPr lang="en-US" altLang="zh-CN" sz="2400" b="0" dirty="0"/>
              <a:t>CSS</a:t>
            </a:r>
            <a:r>
              <a:rPr lang="zh-CN" altLang="zh-CN" sz="2400" b="0" dirty="0"/>
              <a:t>样式：表单中文本的</a:t>
            </a:r>
            <a:r>
              <a:rPr lang="en-US" altLang="zh-CN" sz="2400" b="0" dirty="0"/>
              <a:t>CSS</a:t>
            </a:r>
            <a:r>
              <a:rPr lang="zh-CN" altLang="zh-CN" sz="2400" b="0" dirty="0"/>
              <a:t>样式定义为：宋体、</a:t>
            </a:r>
            <a:r>
              <a:rPr lang="en-US" altLang="zh-CN" sz="2400" b="0" dirty="0"/>
              <a:t>14</a:t>
            </a:r>
            <a:r>
              <a:rPr lang="zh-CN" altLang="zh-CN" sz="2400" b="0" dirty="0"/>
              <a:t>号；</a:t>
            </a:r>
          </a:p>
          <a:p>
            <a:pPr>
              <a:spcAft>
                <a:spcPts val="0"/>
              </a:spcAft>
            </a:pPr>
            <a:r>
              <a:rPr lang="en-US" altLang="zh-CN" sz="2400" b="0" dirty="0"/>
              <a:t> </a:t>
            </a:r>
            <a:r>
              <a:rPr lang="en-US" altLang="zh-CN" sz="2400" b="0" dirty="0" smtClean="0"/>
              <a:t> </a:t>
            </a:r>
            <a:r>
              <a:rPr lang="en-US" altLang="zh-CN" sz="2400" b="0" dirty="0" smtClean="0">
                <a:solidFill>
                  <a:srgbClr val="FF0000"/>
                </a:solidFill>
              </a:rPr>
              <a:t>2</a:t>
            </a:r>
            <a:r>
              <a:rPr lang="zh-CN" altLang="zh-CN" sz="2400" b="0" dirty="0">
                <a:solidFill>
                  <a:srgbClr val="FF0000"/>
                </a:solidFill>
              </a:rPr>
              <a:t>）</a:t>
            </a:r>
            <a:r>
              <a:rPr lang="zh-CN" altLang="zh-CN" sz="2400" b="0" dirty="0"/>
              <a:t>设置文本框、选择框等的</a:t>
            </a:r>
            <a:r>
              <a:rPr lang="en-US" altLang="zh-CN" sz="2400" b="0" dirty="0"/>
              <a:t>CSS</a:t>
            </a:r>
            <a:r>
              <a:rPr lang="zh-CN" altLang="zh-CN" sz="2400" b="0" dirty="0"/>
              <a:t>样式</a:t>
            </a:r>
            <a:r>
              <a:rPr lang="zh-CN" altLang="zh-CN" sz="2400" b="0" dirty="0" smtClean="0"/>
              <a:t>：</a:t>
            </a:r>
            <a:r>
              <a:rPr lang="zh-CN" altLang="en-US" sz="2400" b="0" dirty="0" smtClean="0"/>
              <a:t>在</a:t>
            </a:r>
            <a:r>
              <a:rPr lang="zh-CN" altLang="zh-CN" sz="2400" b="0" dirty="0" smtClean="0"/>
              <a:t>代码视图输入</a:t>
            </a:r>
            <a:r>
              <a:rPr lang="zh-CN" altLang="zh-CN" sz="2400" b="0" dirty="0"/>
              <a:t>如下内容：</a:t>
            </a:r>
          </a:p>
          <a:p>
            <a:r>
              <a:rPr lang="en-US" altLang="zh-CN" sz="2400" b="0" dirty="0"/>
              <a:t>input{border-top-width:1px; border-left-width:1px; border-bottom-width:1px; border-right-width:1px; border-left-color:#000; border-top-color:#000; border-bottom-color:#FFF; border-right-color:#FFF; font-size:12px;height:20px; background-color:#CCC </a:t>
            </a:r>
            <a:r>
              <a:rPr lang="en-US" altLang="zh-CN" sz="2400" b="0" dirty="0" smtClean="0"/>
              <a:t>}</a:t>
            </a: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102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8062" y="4509120"/>
            <a:ext cx="4238153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806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AP</a:t>
            </a:r>
            <a:r>
              <a:rPr lang="zh-CN" altLang="en-US" dirty="0" smtClean="0"/>
              <a:t>元素</a:t>
            </a:r>
            <a:r>
              <a:rPr lang="zh-CN" altLang="en-US" dirty="0"/>
              <a:t>及行为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268760"/>
            <a:ext cx="8219256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AP</a:t>
            </a:r>
            <a:r>
              <a:rPr lang="zh-CN" altLang="en-US" dirty="0"/>
              <a:t>元素（绝对定位元素）是被分配了绝对位置的</a:t>
            </a:r>
            <a:r>
              <a:rPr lang="en-US" altLang="zh-CN" dirty="0"/>
              <a:t>HTML</a:t>
            </a:r>
            <a:r>
              <a:rPr lang="zh-CN" altLang="en-US" dirty="0"/>
              <a:t>页面</a:t>
            </a:r>
            <a:r>
              <a:rPr lang="zh-CN" altLang="en-US" dirty="0" smtClean="0"/>
              <a:t>元素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AP</a:t>
            </a:r>
            <a:r>
              <a:rPr lang="zh-CN" altLang="en-US" dirty="0"/>
              <a:t>元素可以包含文本、图像或其它任何可放置到</a:t>
            </a:r>
            <a:r>
              <a:rPr lang="en-US" altLang="zh-CN" dirty="0"/>
              <a:t>HTML</a:t>
            </a:r>
            <a:r>
              <a:rPr lang="zh-CN" altLang="en-US" dirty="0"/>
              <a:t>文件正文中的</a:t>
            </a:r>
            <a:r>
              <a:rPr lang="zh-CN" altLang="en-US" dirty="0" smtClean="0"/>
              <a:t>内容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AP</a:t>
            </a:r>
            <a:r>
              <a:rPr lang="zh-CN" altLang="en-US" dirty="0"/>
              <a:t>元素可以用来设计页面</a:t>
            </a:r>
            <a:r>
              <a:rPr lang="zh-CN" altLang="en-US" dirty="0" smtClean="0"/>
              <a:t>布局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将</a:t>
            </a:r>
            <a:r>
              <a:rPr lang="en-US" altLang="zh-CN" dirty="0"/>
              <a:t>AP</a:t>
            </a:r>
            <a:r>
              <a:rPr lang="zh-CN" altLang="en-US" dirty="0"/>
              <a:t>元素前后放置，隐藏某些</a:t>
            </a:r>
            <a:r>
              <a:rPr lang="en-US" altLang="zh-CN" dirty="0"/>
              <a:t>AP</a:t>
            </a:r>
            <a:r>
              <a:rPr lang="zh-CN" altLang="en-US" dirty="0"/>
              <a:t>元素而显示其它</a:t>
            </a:r>
            <a:r>
              <a:rPr lang="en-US" altLang="zh-CN" dirty="0"/>
              <a:t>AP</a:t>
            </a:r>
            <a:r>
              <a:rPr lang="zh-CN" altLang="en-US" dirty="0"/>
              <a:t>元素，以及在屏幕上移动</a:t>
            </a:r>
            <a:r>
              <a:rPr lang="en-US" altLang="zh-CN" dirty="0"/>
              <a:t>AP</a:t>
            </a:r>
            <a:r>
              <a:rPr lang="zh-CN" altLang="en-US" dirty="0"/>
              <a:t>元素制作动画</a:t>
            </a:r>
            <a:r>
              <a:rPr lang="zh-CN" altLang="en-US" dirty="0" smtClean="0"/>
              <a:t>等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351D59-F4EC-43BE-ACAC-5DB6E1BE52C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103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00604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AP</a:t>
            </a:r>
            <a:r>
              <a:rPr lang="zh-CN" altLang="en-US" dirty="0"/>
              <a:t>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147248" cy="4824536"/>
          </a:xfrm>
        </p:spPr>
        <p:txBody>
          <a:bodyPr/>
          <a:lstStyle/>
          <a:p>
            <a:pPr>
              <a:lnSpc>
                <a:spcPts val="336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插入</a:t>
            </a:r>
            <a:r>
              <a:rPr lang="en-US" altLang="zh-CN" dirty="0"/>
              <a:t>AP</a:t>
            </a:r>
            <a:r>
              <a:rPr lang="zh-CN" altLang="en-US" dirty="0"/>
              <a:t>元素</a:t>
            </a:r>
          </a:p>
          <a:p>
            <a:pPr lvl="1">
              <a:lnSpc>
                <a:spcPts val="3360"/>
              </a:lnSpc>
            </a:pPr>
            <a:r>
              <a:rPr lang="zh-CN" altLang="en-US" dirty="0" smtClean="0"/>
              <a:t>单击</a:t>
            </a:r>
            <a:r>
              <a:rPr lang="zh-CN" altLang="en-US" dirty="0"/>
              <a:t>菜单“插入”</a:t>
            </a:r>
            <a:r>
              <a:rPr lang="en-US" altLang="zh-CN" dirty="0"/>
              <a:t>|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“</a:t>
            </a:r>
            <a:r>
              <a:rPr lang="zh-CN" altLang="en-US" dirty="0"/>
              <a:t>布局对象”</a:t>
            </a:r>
            <a:r>
              <a:rPr lang="en-US" altLang="zh-CN" dirty="0">
                <a:latin typeface="+mn-ea"/>
              </a:rPr>
              <a:t>|“</a:t>
            </a:r>
            <a:r>
              <a:rPr lang="en-US" altLang="zh-CN" dirty="0"/>
              <a:t>AP </a:t>
            </a:r>
            <a:r>
              <a:rPr lang="en-US" altLang="zh-CN" dirty="0" err="1"/>
              <a:t>Div</a:t>
            </a:r>
            <a:r>
              <a:rPr lang="en-US" altLang="zh-CN" dirty="0">
                <a:latin typeface="+mn-ea"/>
              </a:rPr>
              <a:t>”</a:t>
            </a:r>
            <a:r>
              <a:rPr lang="zh-CN" altLang="en-US" dirty="0"/>
              <a:t>，在插入点所在位置插入一个系统默认大小的</a:t>
            </a:r>
            <a:r>
              <a:rPr lang="en-US" altLang="zh-CN" dirty="0"/>
              <a:t>AP </a:t>
            </a:r>
            <a:r>
              <a:rPr lang="en-US" altLang="zh-CN" dirty="0" err="1" smtClean="0"/>
              <a:t>Div</a:t>
            </a:r>
            <a:endParaRPr lang="zh-CN" altLang="en-US" dirty="0"/>
          </a:p>
          <a:p>
            <a:pPr lvl="1">
              <a:lnSpc>
                <a:spcPts val="3360"/>
              </a:lnSpc>
            </a:pPr>
            <a:r>
              <a:rPr lang="zh-CN" altLang="en-US" dirty="0"/>
              <a:t> 单击“插入”面板的“布局”子面板中的“绘制</a:t>
            </a:r>
            <a:r>
              <a:rPr lang="en-US" altLang="zh-CN" dirty="0"/>
              <a:t>AP </a:t>
            </a:r>
            <a:r>
              <a:rPr lang="en-US" altLang="zh-CN" dirty="0" err="1"/>
              <a:t>Div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”</a:t>
            </a:r>
            <a:r>
              <a:rPr lang="zh-CN" altLang="en-US" dirty="0"/>
              <a:t>，拖动鼠标绘制一个任意大小的</a:t>
            </a:r>
            <a:r>
              <a:rPr lang="en-US" altLang="zh-CN" dirty="0"/>
              <a:t>AP </a:t>
            </a:r>
            <a:r>
              <a:rPr lang="en-US" altLang="zh-CN" dirty="0" err="1" smtClean="0"/>
              <a:t>Div</a:t>
            </a:r>
            <a:endParaRPr lang="en-US" altLang="zh-CN" dirty="0" smtClean="0"/>
          </a:p>
          <a:p>
            <a:pPr>
              <a:lnSpc>
                <a:spcPts val="3360"/>
              </a:lnSpc>
            </a:pPr>
            <a:r>
              <a:rPr lang="en-US" altLang="zh-CN" dirty="0" smtClean="0"/>
              <a:t>2. </a:t>
            </a:r>
            <a:r>
              <a:rPr lang="zh-CN" altLang="en-US" dirty="0" smtClean="0"/>
              <a:t>设置</a:t>
            </a:r>
            <a:r>
              <a:rPr lang="en-US" altLang="zh-CN" dirty="0"/>
              <a:t>AP</a:t>
            </a:r>
            <a:r>
              <a:rPr lang="zh-CN" altLang="en-US" dirty="0"/>
              <a:t>元素属性</a:t>
            </a:r>
          </a:p>
          <a:p>
            <a:pPr lvl="1">
              <a:lnSpc>
                <a:spcPts val="3360"/>
              </a:lnSpc>
            </a:pPr>
            <a:r>
              <a:rPr lang="en-US" altLang="zh-CN" dirty="0" smtClean="0"/>
              <a:t> AP</a:t>
            </a:r>
            <a:r>
              <a:rPr lang="zh-CN" altLang="en-US" dirty="0"/>
              <a:t>元素的属性同样可在其属性面板中</a:t>
            </a:r>
            <a:r>
              <a:rPr lang="zh-CN" altLang="en-US" dirty="0" smtClean="0"/>
              <a:t>设置</a:t>
            </a:r>
            <a:endParaRPr lang="zh-CN" altLang="en-US" dirty="0"/>
          </a:p>
          <a:p>
            <a:pPr lvl="1">
              <a:lnSpc>
                <a:spcPts val="3360"/>
              </a:lnSpc>
            </a:pP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351D59-F4EC-43BE-ACAC-5DB6E1BE52C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104</a:t>
            </a:fld>
            <a:endParaRPr lang="zh-CN" altLang="zh-CN"/>
          </a:p>
        </p:txBody>
      </p:sp>
      <p:pic>
        <p:nvPicPr>
          <p:cNvPr id="7" name="图片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03648" y="5338604"/>
            <a:ext cx="6480720" cy="8987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6281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AP</a:t>
            </a:r>
            <a:r>
              <a:rPr lang="zh-CN" altLang="en-US" dirty="0"/>
              <a:t>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2. </a:t>
            </a:r>
            <a:r>
              <a:rPr lang="zh-CN" altLang="en-US" smtClean="0"/>
              <a:t>设置</a:t>
            </a:r>
            <a:r>
              <a:rPr lang="en-US" altLang="zh-CN"/>
              <a:t>AP</a:t>
            </a:r>
            <a:r>
              <a:rPr lang="zh-CN" altLang="en-US"/>
              <a:t>元素属性</a:t>
            </a:r>
          </a:p>
          <a:p>
            <a:pPr lvl="1"/>
            <a:r>
              <a:rPr lang="en-US" altLang="zh-CN" smtClean="0"/>
              <a:t>AP</a:t>
            </a:r>
            <a:r>
              <a:rPr lang="zh-CN" altLang="en-US"/>
              <a:t>元素的属性同样可在其属性面板中</a:t>
            </a:r>
            <a:r>
              <a:rPr lang="zh-CN" altLang="en-US" smtClean="0"/>
              <a:t>设置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351D59-F4EC-43BE-ACAC-5DB6E1BE52C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105</a:t>
            </a:fld>
            <a:endParaRPr lang="zh-CN" altLang="zh-CN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275960"/>
              </p:ext>
            </p:extLst>
          </p:nvPr>
        </p:nvGraphicFramePr>
        <p:xfrm>
          <a:off x="1331640" y="2636912"/>
          <a:ext cx="6192688" cy="3040005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829438"/>
                <a:gridCol w="5363250"/>
              </a:tblGrid>
              <a:tr h="255879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属性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说</a:t>
                      </a:r>
                      <a:r>
                        <a:rPr lang="en-US" sz="1200" kern="100">
                          <a:effectLst/>
                        </a:rPr>
                        <a:t>     </a:t>
                      </a:r>
                      <a:r>
                        <a:rPr lang="zh-CN" sz="1200" kern="100">
                          <a:effectLst/>
                        </a:rPr>
                        <a:t>明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89315">
                <a:tc>
                  <a:txBody>
                    <a:bodyPr/>
                    <a:lstStyle/>
                    <a:p>
                      <a:pPr marL="254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CSS-P</a:t>
                      </a:r>
                      <a:r>
                        <a:rPr lang="zh-CN" sz="1200" kern="100">
                          <a:effectLst/>
                        </a:rPr>
                        <a:t>元素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54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当前</a:t>
                      </a: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的名称，只能使用标准的字母或数字字符，不能使用空格、句号等特殊字符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55879">
                <a:tc>
                  <a:txBody>
                    <a:bodyPr/>
                    <a:lstStyle/>
                    <a:p>
                      <a:pPr marL="254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左和上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54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的左上角相对于页面或其父</a:t>
                      </a: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左上角的位置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55879">
                <a:tc>
                  <a:txBody>
                    <a:bodyPr/>
                    <a:lstStyle/>
                    <a:p>
                      <a:pPr marL="254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宽和高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54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的宽度和高度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55879">
                <a:tc>
                  <a:txBody>
                    <a:bodyPr/>
                    <a:lstStyle/>
                    <a:p>
                      <a:pPr marL="254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Z</a:t>
                      </a:r>
                      <a:r>
                        <a:rPr lang="zh-CN" sz="1200" kern="100">
                          <a:effectLst/>
                        </a:rPr>
                        <a:t>轴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54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的叠放顺序，编号较大的</a:t>
                      </a: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出现在编号较小</a:t>
                      </a: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的前面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892297">
                <a:tc>
                  <a:txBody>
                    <a:bodyPr/>
                    <a:lstStyle/>
                    <a:p>
                      <a:pPr marL="254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可见性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25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default</a:t>
                      </a:r>
                      <a:r>
                        <a:rPr lang="zh-CN" sz="1200" kern="100">
                          <a:effectLst/>
                        </a:rPr>
                        <a:t>：不指定可见性属性，大多数浏览器都会继承该</a:t>
                      </a: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父级的可见性</a:t>
                      </a:r>
                    </a:p>
                    <a:p>
                      <a:pPr marL="25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inherit</a:t>
                      </a:r>
                      <a:r>
                        <a:rPr lang="zh-CN" sz="1200" kern="100">
                          <a:effectLst/>
                        </a:rPr>
                        <a:t>：使用该</a:t>
                      </a: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父级的可见性属性</a:t>
                      </a:r>
                    </a:p>
                    <a:p>
                      <a:pPr marL="25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visible</a:t>
                      </a:r>
                      <a:r>
                        <a:rPr lang="zh-CN" sz="1200" kern="100">
                          <a:effectLst/>
                        </a:rPr>
                        <a:t>：显示该</a:t>
                      </a: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的内容，无论其父级是否可见</a:t>
                      </a:r>
                    </a:p>
                    <a:p>
                      <a:pPr marL="2540"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hidden</a:t>
                      </a:r>
                      <a:r>
                        <a:rPr lang="zh-CN" sz="1200" kern="100">
                          <a:effectLst/>
                        </a:rPr>
                        <a:t>：隐藏该</a:t>
                      </a: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的内容，无论其父级是否可见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282944">
                <a:tc>
                  <a:txBody>
                    <a:bodyPr/>
                    <a:lstStyle/>
                    <a:p>
                      <a:pPr marL="254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溢出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54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控制当</a:t>
                      </a: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内容超出</a:t>
                      </a:r>
                      <a:r>
                        <a:rPr lang="en-US" sz="1200" kern="100">
                          <a:effectLst/>
                        </a:rPr>
                        <a:t>AP Div</a:t>
                      </a:r>
                      <a:r>
                        <a:rPr lang="zh-CN" sz="1200" kern="100">
                          <a:effectLst/>
                        </a:rPr>
                        <a:t>的指定大小时，如何在浏览器中显示该</a:t>
                      </a:r>
                      <a:r>
                        <a:rPr lang="en-US" sz="1200" kern="100">
                          <a:effectLst/>
                        </a:rPr>
                        <a:t>AP Div 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82944">
                <a:tc>
                  <a:txBody>
                    <a:bodyPr/>
                    <a:lstStyle/>
                    <a:p>
                      <a:pPr marL="254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剪辑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2540"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设置</a:t>
                      </a:r>
                      <a:r>
                        <a:rPr lang="en-US" sz="1200" kern="100" dirty="0">
                          <a:effectLst/>
                        </a:rPr>
                        <a:t>AP </a:t>
                      </a:r>
                      <a:r>
                        <a:rPr lang="en-US" sz="1200" kern="100" dirty="0" err="1">
                          <a:effectLst/>
                        </a:rPr>
                        <a:t>Div</a:t>
                      </a:r>
                      <a:r>
                        <a:rPr lang="zh-CN" sz="1200" kern="100" dirty="0">
                          <a:effectLst/>
                        </a:rPr>
                        <a:t>的可视区域，左、右、上、下表示可视区域与</a:t>
                      </a:r>
                      <a:r>
                        <a:rPr lang="en-US" sz="1200" kern="100" dirty="0">
                          <a:effectLst/>
                        </a:rPr>
                        <a:t>AP </a:t>
                      </a:r>
                      <a:r>
                        <a:rPr lang="en-US" sz="1200" kern="100" dirty="0" err="1">
                          <a:effectLst/>
                        </a:rPr>
                        <a:t>Div</a:t>
                      </a:r>
                      <a:r>
                        <a:rPr lang="zh-CN" sz="1200" kern="100" dirty="0">
                          <a:effectLst/>
                        </a:rPr>
                        <a:t>边界之间的像素值 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082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AP</a:t>
            </a:r>
            <a:r>
              <a:rPr lang="zh-CN" altLang="en-US" dirty="0"/>
              <a:t>元素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: </a:t>
            </a:r>
            <a:r>
              <a:rPr lang="zh-CN" altLang="en-US" dirty="0" smtClean="0"/>
              <a:t>在</a:t>
            </a:r>
            <a:r>
              <a:rPr lang="zh-CN" altLang="en-US" dirty="0"/>
              <a:t>网页中插入</a:t>
            </a:r>
            <a:r>
              <a:rPr lang="en-US" altLang="zh-CN" dirty="0"/>
              <a:t>AP </a:t>
            </a:r>
            <a:r>
              <a:rPr lang="en-US" altLang="zh-CN" dirty="0" err="1"/>
              <a:t>Div</a:t>
            </a:r>
            <a:endParaRPr lang="en-US" altLang="zh-CN" dirty="0"/>
          </a:p>
          <a:p>
            <a:pPr lvl="1"/>
            <a:r>
              <a:rPr lang="zh-CN" altLang="en-US" dirty="0" smtClean="0"/>
              <a:t>完成</a:t>
            </a:r>
            <a:r>
              <a:rPr lang="zh-CN" altLang="en-US" dirty="0"/>
              <a:t>本站点“科普知识”栏目的网页</a:t>
            </a:r>
            <a:r>
              <a:rPr lang="zh-CN" altLang="en-US" dirty="0" smtClean="0"/>
              <a:t>制作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351D59-F4EC-43BE-ACAC-5DB6E1BE52C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106</a:t>
            </a:fld>
            <a:endParaRPr lang="zh-CN" altLang="zh-CN"/>
          </a:p>
        </p:txBody>
      </p:sp>
      <p:pic>
        <p:nvPicPr>
          <p:cNvPr id="7" name="图片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1516" y="2564904"/>
            <a:ext cx="6746868" cy="3888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0915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075240" cy="5760640"/>
          </a:xfrm>
        </p:spPr>
        <p:txBody>
          <a:bodyPr/>
          <a:lstStyle/>
          <a:p>
            <a:pPr fontAlgn="ctr"/>
            <a:r>
              <a:rPr lang="zh-CN" altLang="zh-CN" sz="2400" b="0" dirty="0"/>
              <a:t>① 将素材文件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kpzs-1.jpg</a:t>
            </a:r>
            <a:r>
              <a:rPr lang="zh-CN" altLang="zh-CN" sz="2400" b="0" dirty="0"/>
              <a:t>”</a:t>
            </a:r>
            <a:r>
              <a:rPr lang="en-US" altLang="zh-CN" sz="2400" b="0" dirty="0"/>
              <a:t>~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kpzs-4.jpg</a:t>
            </a:r>
            <a:r>
              <a:rPr lang="zh-CN" altLang="zh-CN" sz="2400" b="0" dirty="0"/>
              <a:t>”复制到</a:t>
            </a:r>
            <a:r>
              <a:rPr lang="en-US" altLang="zh-CN" sz="2400" b="0" dirty="0"/>
              <a:t>images</a:t>
            </a:r>
            <a:r>
              <a:rPr lang="zh-CN" altLang="zh-CN" sz="2400" b="0" dirty="0"/>
              <a:t>文件夹中，文件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kpzs.html</a:t>
            </a:r>
            <a:r>
              <a:rPr lang="zh-CN" altLang="zh-CN" sz="2400" b="0" dirty="0"/>
              <a:t>”复制到</a:t>
            </a:r>
            <a:r>
              <a:rPr lang="en-US" altLang="zh-CN" sz="2400" b="0" dirty="0" err="1"/>
              <a:t>kpzs</a:t>
            </a:r>
            <a:r>
              <a:rPr lang="zh-CN" altLang="zh-CN" sz="2400" b="0" dirty="0"/>
              <a:t>文件夹</a:t>
            </a:r>
            <a:r>
              <a:rPr lang="zh-CN" altLang="zh-CN" sz="2400" b="0" dirty="0" smtClean="0"/>
              <a:t>中</a:t>
            </a:r>
            <a:r>
              <a:rPr lang="en-US" altLang="zh-CN" sz="2400" b="0" dirty="0" smtClean="0"/>
              <a:t> .</a:t>
            </a:r>
            <a:endParaRPr lang="zh-CN" altLang="zh-CN" sz="2400" b="0" dirty="0"/>
          </a:p>
          <a:p>
            <a:r>
              <a:rPr lang="zh-CN" altLang="zh-CN" sz="2400" b="0" dirty="0"/>
              <a:t>② 单击“插入”面板“布局”子面板的“绘制</a:t>
            </a:r>
            <a:r>
              <a:rPr lang="en-US" altLang="zh-CN" sz="2400" b="0" dirty="0"/>
              <a:t>AP </a:t>
            </a:r>
            <a:r>
              <a:rPr lang="en-US" altLang="zh-CN" sz="2400" b="0" dirty="0" err="1"/>
              <a:t>Div</a:t>
            </a:r>
            <a:r>
              <a:rPr lang="zh-CN" altLang="zh-CN" sz="2400" b="0" dirty="0"/>
              <a:t>”，鼠标指针变为十字形，在网页中所需位置</a:t>
            </a:r>
            <a:r>
              <a:rPr lang="zh-CN" altLang="zh-CN" sz="2400" b="0" dirty="0" smtClean="0"/>
              <a:t>绘制</a:t>
            </a:r>
            <a:r>
              <a:rPr lang="en-US" altLang="zh-CN" sz="2400" b="0" dirty="0" smtClean="0"/>
              <a:t>.</a:t>
            </a:r>
          </a:p>
          <a:p>
            <a:endParaRPr lang="en-US" altLang="zh-CN" sz="2400" b="0" dirty="0"/>
          </a:p>
          <a:p>
            <a:endParaRPr lang="en-US" altLang="zh-CN" sz="2400" b="0" dirty="0" smtClean="0"/>
          </a:p>
          <a:p>
            <a:endParaRPr lang="en-US" altLang="zh-CN" sz="2400" b="0" dirty="0"/>
          </a:p>
          <a:p>
            <a:endParaRPr lang="en-US" altLang="zh-CN" sz="2400" b="0" dirty="0" smtClean="0"/>
          </a:p>
          <a:p>
            <a:endParaRPr lang="en-US" altLang="zh-CN" sz="2400" b="0" dirty="0"/>
          </a:p>
          <a:p>
            <a:r>
              <a:rPr lang="zh-CN" altLang="zh-CN" sz="2400" b="0" dirty="0"/>
              <a:t>③ 单击</a:t>
            </a:r>
            <a:r>
              <a:rPr lang="en-US" altLang="zh-CN" sz="2400" b="0" dirty="0"/>
              <a:t>AP </a:t>
            </a:r>
            <a:r>
              <a:rPr lang="en-US" altLang="zh-CN" sz="2400" b="0" dirty="0" err="1"/>
              <a:t>Div</a:t>
            </a:r>
            <a:r>
              <a:rPr lang="zh-CN" altLang="zh-CN" sz="2400" b="0" dirty="0"/>
              <a:t>边框线，在属性面板上</a:t>
            </a:r>
            <a:r>
              <a:rPr lang="zh-CN" altLang="zh-CN" sz="2400" b="0" dirty="0" smtClean="0"/>
              <a:t>设置“背景颜色”</a:t>
            </a:r>
            <a:r>
              <a:rPr lang="zh-CN" altLang="zh-CN" sz="2400" b="0" dirty="0"/>
              <a:t>为很浅的蓝色（</a:t>
            </a:r>
            <a:r>
              <a:rPr lang="en-US" altLang="zh-CN" sz="2400" b="0" dirty="0"/>
              <a:t>#BCE1FA</a:t>
            </a:r>
            <a:r>
              <a:rPr lang="zh-CN" altLang="zh-CN" sz="2400" b="0" dirty="0" smtClean="0"/>
              <a:t>）。</a:t>
            </a: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107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3769" y="2425700"/>
            <a:ext cx="3960440" cy="2299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84901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5482952" cy="5832648"/>
          </a:xfrm>
        </p:spPr>
        <p:txBody>
          <a:bodyPr/>
          <a:lstStyle/>
          <a:p>
            <a:pPr fontAlgn="ctr">
              <a:lnSpc>
                <a:spcPct val="150000"/>
              </a:lnSpc>
            </a:pPr>
            <a:r>
              <a:rPr lang="zh-CN" altLang="zh-CN" sz="2400" b="0" dirty="0"/>
              <a:t>④ 在</a:t>
            </a:r>
            <a:r>
              <a:rPr lang="en-US" altLang="zh-CN" sz="2400" b="0" dirty="0"/>
              <a:t>AP </a:t>
            </a:r>
            <a:r>
              <a:rPr lang="en-US" altLang="zh-CN" sz="2400" b="0" dirty="0" err="1"/>
              <a:t>Div</a:t>
            </a:r>
            <a:r>
              <a:rPr lang="zh-CN" altLang="zh-CN" sz="2400" b="0" dirty="0"/>
              <a:t>中插入一个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行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列的表格，宽度</a:t>
            </a:r>
            <a:r>
              <a:rPr lang="en-US" altLang="zh-CN" sz="2400" b="0" dirty="0"/>
              <a:t>100%</a:t>
            </a:r>
            <a:r>
              <a:rPr lang="zh-CN" altLang="zh-CN" sz="2400" b="0" dirty="0"/>
              <a:t>，“边框粗细”为“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”，其余为“</a:t>
            </a:r>
            <a:r>
              <a:rPr lang="en-US" altLang="zh-CN" sz="2400" b="0" dirty="0"/>
              <a:t>0</a:t>
            </a:r>
            <a:r>
              <a:rPr lang="zh-CN" altLang="zh-CN" sz="2400" b="0" dirty="0"/>
              <a:t>”。在单元格中复制素材文件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kpzs-text.docx</a:t>
            </a:r>
            <a:r>
              <a:rPr lang="zh-CN" altLang="zh-CN" sz="2400" b="0" dirty="0"/>
              <a:t>”中的文本。</a:t>
            </a:r>
          </a:p>
          <a:p>
            <a:pPr>
              <a:lnSpc>
                <a:spcPct val="150000"/>
              </a:lnSpc>
            </a:pPr>
            <a:r>
              <a:rPr lang="zh-CN" altLang="zh-CN" sz="2400" b="0" dirty="0"/>
              <a:t>⑤ 选中表格，单击菜单“窗口”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“标签检查器”，打开标签检查器面板。在标签检查器面板中，设置“</a:t>
            </a:r>
            <a:r>
              <a:rPr lang="en-US" altLang="zh-CN" sz="2400" b="0" dirty="0" err="1"/>
              <a:t>bordercolor</a:t>
            </a:r>
            <a:r>
              <a:rPr lang="zh-CN" altLang="zh-CN" sz="2400" b="0" dirty="0"/>
              <a:t>”（表格的边框）的颜色为红色（</a:t>
            </a:r>
            <a:r>
              <a:rPr lang="en-US" altLang="zh-CN" sz="2400" b="0" dirty="0"/>
              <a:t>#FF0000</a:t>
            </a:r>
            <a:r>
              <a:rPr lang="zh-CN" altLang="zh-CN" sz="2400" b="0" dirty="0"/>
              <a:t>）</a:t>
            </a: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108</a:t>
            </a:fld>
            <a:endParaRPr lang="zh-CN" altLang="zh-CN"/>
          </a:p>
        </p:txBody>
      </p:sp>
      <p:pic>
        <p:nvPicPr>
          <p:cNvPr id="7" name="图片 6" descr="C:\Users\chen\AppData\Local\Temp\SNAGHTML2fb877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364" y="2130650"/>
            <a:ext cx="2097076" cy="25226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611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003232" cy="5904656"/>
          </a:xfrm>
        </p:spPr>
        <p:txBody>
          <a:bodyPr/>
          <a:lstStyle/>
          <a:p>
            <a:r>
              <a:rPr lang="zh-CN" altLang="zh-CN" b="0" dirty="0"/>
              <a:t>⑥ 适当调整</a:t>
            </a:r>
            <a:r>
              <a:rPr lang="en-US" altLang="zh-CN" b="0" dirty="0"/>
              <a:t>AP </a:t>
            </a:r>
            <a:r>
              <a:rPr lang="en-US" altLang="zh-CN" b="0" dirty="0" err="1"/>
              <a:t>Div</a:t>
            </a:r>
            <a:r>
              <a:rPr lang="zh-CN" altLang="zh-CN" b="0" dirty="0"/>
              <a:t>的高度，使之与表格一样</a:t>
            </a:r>
            <a:r>
              <a:rPr lang="zh-CN" altLang="zh-CN" b="0" dirty="0" smtClean="0"/>
              <a:t>高</a:t>
            </a:r>
            <a:endParaRPr lang="en-US" altLang="zh-CN" b="0" dirty="0" smtClean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endParaRPr lang="en-US" altLang="zh-CN" b="0" dirty="0"/>
          </a:p>
          <a:p>
            <a:endParaRPr lang="en-US" altLang="zh-CN" b="0" dirty="0" smtClean="0"/>
          </a:p>
          <a:p>
            <a:endParaRPr lang="en-US" altLang="zh-CN" b="0" dirty="0"/>
          </a:p>
          <a:p>
            <a:r>
              <a:rPr lang="zh-CN" altLang="zh-CN" b="0" dirty="0"/>
              <a:t>⑦ </a:t>
            </a:r>
            <a:r>
              <a:rPr lang="zh-CN" altLang="zh-CN" b="0" dirty="0" smtClean="0"/>
              <a:t>【</a:t>
            </a:r>
            <a:r>
              <a:rPr lang="en-US" altLang="zh-CN" b="0" dirty="0" err="1"/>
              <a:t>Ctrl+S</a:t>
            </a:r>
            <a:r>
              <a:rPr lang="zh-CN" altLang="zh-CN" b="0" dirty="0"/>
              <a:t>】</a:t>
            </a:r>
            <a:r>
              <a:rPr lang="zh-CN" altLang="zh-CN" b="0" dirty="0" smtClean="0"/>
              <a:t>保存</a:t>
            </a:r>
            <a:r>
              <a:rPr lang="zh-CN" altLang="en-US" b="0" dirty="0" smtClean="0"/>
              <a:t>，</a:t>
            </a:r>
            <a:r>
              <a:rPr lang="en-US" altLang="zh-CN" b="0" dirty="0" smtClean="0"/>
              <a:t>F12</a:t>
            </a:r>
            <a:r>
              <a:rPr lang="zh-CN" altLang="en-US" b="0" dirty="0" smtClean="0"/>
              <a:t>预览。</a:t>
            </a:r>
            <a:endParaRPr lang="zh-CN" altLang="en-US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109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5736" y="995586"/>
            <a:ext cx="4824536" cy="2577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1578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网页与网站设计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网页</a:t>
            </a:r>
            <a:r>
              <a:rPr lang="zh-CN" altLang="en-US" dirty="0"/>
              <a:t>布局 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页面</a:t>
            </a:r>
            <a:r>
              <a:rPr lang="zh-CN" altLang="en-US" dirty="0"/>
              <a:t>布局类型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 拐角型：网页设计中使用广泛的一种布局方式。页面顶部为横条网站标志、广告条等，下方左面为主菜单，右面显示内容的</a:t>
            </a:r>
            <a:r>
              <a:rPr lang="zh-CN" altLang="en-US" dirty="0" smtClean="0"/>
              <a:t>布局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63600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使用</a:t>
            </a:r>
            <a:r>
              <a:rPr lang="zh-CN" altLang="zh-CN" dirty="0"/>
              <a:t>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 smtClean="0"/>
              <a:t>行为</a:t>
            </a:r>
            <a:r>
              <a:rPr lang="zh-CN" altLang="zh-CN" dirty="0"/>
              <a:t>是用来动态响应用户操作，改变当前页面效果或是执行特定任务的一种</a:t>
            </a:r>
            <a:r>
              <a:rPr lang="zh-CN" altLang="zh-CN" dirty="0" smtClean="0"/>
              <a:t>方法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使用</a:t>
            </a:r>
            <a:r>
              <a:rPr lang="zh-CN" altLang="zh-CN" dirty="0"/>
              <a:t>行为可以在网页中实现多种动态页面效果及精彩的交互</a:t>
            </a:r>
            <a:r>
              <a:rPr lang="zh-CN" altLang="zh-CN" dirty="0" smtClean="0"/>
              <a:t>效果</a:t>
            </a:r>
            <a:endParaRPr lang="zh-CN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F994B1-0943-438F-9355-387A39765B18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110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97353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使用</a:t>
            </a:r>
            <a:r>
              <a:rPr lang="zh-CN" altLang="zh-CN" dirty="0"/>
              <a:t>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352928" cy="4824536"/>
          </a:xfrm>
        </p:spPr>
        <p:txBody>
          <a:bodyPr/>
          <a:lstStyle/>
          <a:p>
            <a:pPr>
              <a:lnSpc>
                <a:spcPts val="336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添加行为</a:t>
            </a:r>
            <a:endParaRPr lang="en-US" altLang="zh-CN" dirty="0" smtClean="0"/>
          </a:p>
          <a:p>
            <a:pPr lvl="1">
              <a:lnSpc>
                <a:spcPts val="3360"/>
              </a:lnSpc>
            </a:pPr>
            <a:r>
              <a:rPr lang="zh-CN" altLang="en-US" dirty="0" smtClean="0"/>
              <a:t>必须</a:t>
            </a:r>
            <a:r>
              <a:rPr lang="zh-CN" altLang="en-US" dirty="0"/>
              <a:t>为其提供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zh-CN" altLang="en-US" dirty="0" smtClean="0"/>
              <a:t>组成部分</a:t>
            </a:r>
            <a:endParaRPr lang="zh-CN" altLang="en-US" dirty="0"/>
          </a:p>
          <a:p>
            <a:pPr lvl="2">
              <a:lnSpc>
                <a:spcPts val="3360"/>
              </a:lnSpc>
            </a:pPr>
            <a:r>
              <a:rPr lang="zh-CN" altLang="en-US" dirty="0"/>
              <a:t>对象：产生行为的主体，网页中的大多数对象，如文本、图像、表格等都可以作为行为的</a:t>
            </a:r>
            <a:r>
              <a:rPr lang="zh-CN" altLang="en-US" dirty="0" smtClean="0"/>
              <a:t>对象</a:t>
            </a:r>
            <a:endParaRPr lang="zh-CN" altLang="en-US" dirty="0"/>
          </a:p>
          <a:p>
            <a:pPr lvl="2">
              <a:lnSpc>
                <a:spcPts val="3360"/>
              </a:lnSpc>
            </a:pPr>
            <a:r>
              <a:rPr lang="zh-CN" altLang="en-US" dirty="0"/>
              <a:t>事件：触发行为的条件，通过事件才可以发生</a:t>
            </a:r>
            <a:r>
              <a:rPr lang="zh-CN" altLang="en-US" dirty="0" smtClean="0"/>
              <a:t>行为</a:t>
            </a:r>
            <a:endParaRPr lang="zh-CN" altLang="en-US" dirty="0"/>
          </a:p>
          <a:p>
            <a:pPr lvl="2">
              <a:lnSpc>
                <a:spcPts val="3360"/>
              </a:lnSpc>
            </a:pPr>
            <a:r>
              <a:rPr lang="zh-CN" altLang="en-US" dirty="0"/>
              <a:t>动作：行为的主体，该部分决定激活后行为完成何种工作或网页对象变成何种</a:t>
            </a:r>
            <a:r>
              <a:rPr lang="zh-CN" altLang="en-US" dirty="0" smtClean="0"/>
              <a:t>状态</a:t>
            </a:r>
            <a:endParaRPr lang="en-US" altLang="zh-CN" dirty="0" smtClean="0"/>
          </a:p>
          <a:p>
            <a:pPr>
              <a:lnSpc>
                <a:spcPts val="3360"/>
              </a:lnSpc>
            </a:pPr>
            <a:r>
              <a:rPr lang="en-US" altLang="zh-CN" dirty="0" smtClean="0"/>
              <a:t>2. </a:t>
            </a:r>
            <a:r>
              <a:rPr lang="zh-CN" altLang="en-US" dirty="0" smtClean="0"/>
              <a:t>使用行为</a:t>
            </a:r>
            <a:endParaRPr lang="en-US" altLang="zh-CN" dirty="0" smtClean="0"/>
          </a:p>
          <a:p>
            <a:pPr lvl="1" eaLnBrk="0" hangingPunct="0">
              <a:lnSpc>
                <a:spcPts val="3360"/>
              </a:lnSpc>
            </a:pPr>
            <a:r>
              <a:rPr lang="zh-CN" altLang="en-US" dirty="0"/>
              <a:t>选择行为的对象</a:t>
            </a:r>
            <a:endParaRPr lang="en-US" altLang="zh-CN" dirty="0"/>
          </a:p>
          <a:p>
            <a:pPr lvl="1" eaLnBrk="0" hangingPunct="0">
              <a:lnSpc>
                <a:spcPts val="3360"/>
              </a:lnSpc>
            </a:pPr>
            <a:r>
              <a:rPr lang="zh-CN" altLang="en-US" dirty="0"/>
              <a:t>选择发生的动作</a:t>
            </a:r>
            <a:endParaRPr lang="en-US" altLang="zh-CN" dirty="0"/>
          </a:p>
          <a:p>
            <a:pPr lvl="1" eaLnBrk="0" hangingPunct="0">
              <a:lnSpc>
                <a:spcPts val="3360"/>
              </a:lnSpc>
            </a:pPr>
            <a:r>
              <a:rPr lang="zh-CN" altLang="en-US" dirty="0"/>
              <a:t>确定动作发生的事件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F994B1-0943-438F-9355-387A39765B18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111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98081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使用</a:t>
            </a:r>
            <a:r>
              <a:rPr lang="zh-CN" altLang="zh-CN" dirty="0"/>
              <a:t>行为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例：给</a:t>
            </a:r>
            <a:r>
              <a:rPr lang="en-US" altLang="zh-CN" dirty="0"/>
              <a:t>AP </a:t>
            </a:r>
            <a:r>
              <a:rPr lang="en-US" altLang="zh-CN" dirty="0" err="1"/>
              <a:t>Div</a:t>
            </a:r>
            <a:r>
              <a:rPr lang="zh-CN" altLang="en-US" dirty="0"/>
              <a:t>添加行为</a:t>
            </a:r>
          </a:p>
          <a:p>
            <a:pPr lvl="1"/>
            <a:r>
              <a:rPr lang="zh-CN" altLang="en-US" dirty="0" smtClean="0"/>
              <a:t>为</a:t>
            </a:r>
            <a:r>
              <a:rPr lang="en-US" altLang="zh-CN" dirty="0"/>
              <a:t>AP </a:t>
            </a:r>
            <a:r>
              <a:rPr lang="en-US" altLang="zh-CN" dirty="0" err="1"/>
              <a:t>Div</a:t>
            </a:r>
            <a:r>
              <a:rPr lang="zh-CN" altLang="en-US" dirty="0"/>
              <a:t>添加行为，当鼠标指向图片时显示</a:t>
            </a:r>
            <a:r>
              <a:rPr lang="en-US" altLang="zh-CN" dirty="0"/>
              <a:t>AP </a:t>
            </a:r>
            <a:r>
              <a:rPr lang="en-US" altLang="zh-CN" dirty="0" err="1"/>
              <a:t>Div</a:t>
            </a:r>
            <a:r>
              <a:rPr lang="zh-CN" altLang="en-US" dirty="0"/>
              <a:t>中的内容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CF994B1-0943-438F-9355-387A39765B18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112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996952"/>
            <a:ext cx="5760640" cy="34563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9178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8003232" cy="5472608"/>
          </a:xfrm>
        </p:spPr>
        <p:txBody>
          <a:bodyPr/>
          <a:lstStyle/>
          <a:p>
            <a:r>
              <a:rPr lang="zh-CN" altLang="en-US" sz="2400" b="0" dirty="0" smtClean="0">
                <a:latin typeface="宋体"/>
                <a:ea typeface="宋体"/>
              </a:rPr>
              <a:t>① </a:t>
            </a:r>
            <a:r>
              <a:rPr lang="zh-CN" altLang="zh-CN" sz="2400" b="0" dirty="0" smtClean="0"/>
              <a:t>选中</a:t>
            </a:r>
            <a:r>
              <a:rPr lang="zh-CN" altLang="zh-CN" sz="2400" b="0" dirty="0"/>
              <a:t>左边第一个</a:t>
            </a:r>
            <a:r>
              <a:rPr lang="zh-CN" altLang="zh-CN" sz="2400" b="0" dirty="0" smtClean="0"/>
              <a:t>图片，</a:t>
            </a:r>
            <a:r>
              <a:rPr lang="zh-CN" altLang="zh-CN" sz="2400" b="0" dirty="0"/>
              <a:t>单击菜单“窗口”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“行为”打开行为面板。单击“添加行为”按钮</a:t>
            </a:r>
            <a:r>
              <a:rPr lang="en-US" altLang="zh-CN" sz="2400" b="0" dirty="0"/>
              <a:t> </a:t>
            </a:r>
            <a:r>
              <a:rPr lang="en-US" altLang="zh-CN" sz="2400" b="0" dirty="0" smtClean="0"/>
              <a:t>    </a:t>
            </a:r>
            <a:r>
              <a:rPr lang="zh-CN" altLang="zh-CN" sz="2400" b="0" dirty="0" smtClean="0"/>
              <a:t>，</a:t>
            </a:r>
            <a:r>
              <a:rPr lang="zh-CN" altLang="zh-CN" sz="2400" b="0" dirty="0"/>
              <a:t>在下拉菜单中选择“显示－隐藏元素”</a:t>
            </a:r>
            <a:r>
              <a:rPr lang="zh-CN" altLang="zh-CN" sz="2400" b="0" dirty="0" smtClean="0"/>
              <a:t>（</a:t>
            </a:r>
            <a:r>
              <a:rPr lang="zh-CN" altLang="en-US" sz="2400" b="0" dirty="0" smtClean="0"/>
              <a:t>左</a:t>
            </a:r>
            <a:r>
              <a:rPr lang="zh-CN" altLang="zh-CN" sz="2400" b="0" dirty="0" smtClean="0"/>
              <a:t>图），</a:t>
            </a:r>
            <a:r>
              <a:rPr lang="zh-CN" altLang="zh-CN" sz="2400" b="0" dirty="0"/>
              <a:t>弹出“显示</a:t>
            </a:r>
            <a:r>
              <a:rPr lang="en-US" altLang="zh-CN" sz="2400" b="0" dirty="0"/>
              <a:t>-</a:t>
            </a:r>
            <a:r>
              <a:rPr lang="zh-CN" altLang="zh-CN" sz="2400" b="0" dirty="0"/>
              <a:t>隐藏元素”对话框。在“元素”框中选择“</a:t>
            </a:r>
            <a:r>
              <a:rPr lang="en-US" altLang="zh-CN" sz="2400" b="0" dirty="0"/>
              <a:t>div </a:t>
            </a:r>
            <a:r>
              <a:rPr lang="en-US" altLang="zh-CN" sz="2400" b="0" dirty="0" smtClean="0"/>
              <a:t>“apDiv1”</a:t>
            </a:r>
            <a:r>
              <a:rPr lang="zh-CN" altLang="zh-CN" sz="2400" b="0" dirty="0"/>
              <a:t>”并单击【显示】按钮，</a:t>
            </a:r>
            <a:r>
              <a:rPr lang="zh-CN" altLang="zh-CN" sz="2400" b="0" dirty="0" smtClean="0"/>
              <a:t>如</a:t>
            </a:r>
            <a:r>
              <a:rPr lang="zh-CN" altLang="en-US" sz="2400" b="0" dirty="0" smtClean="0"/>
              <a:t>右</a:t>
            </a:r>
            <a:r>
              <a:rPr lang="zh-CN" altLang="zh-CN" sz="2400" b="0" dirty="0" smtClean="0"/>
              <a:t>图。</a:t>
            </a:r>
            <a:r>
              <a:rPr lang="zh-CN" altLang="zh-CN" sz="2400" b="0" dirty="0"/>
              <a:t>单击</a:t>
            </a:r>
            <a:r>
              <a:rPr lang="zh-CN" altLang="zh-CN" sz="2400" b="0" dirty="0" smtClean="0"/>
              <a:t>【确定】。</a:t>
            </a:r>
            <a:endParaRPr lang="zh-CN" altLang="zh-CN" sz="2400" b="0" dirty="0"/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113</a:t>
            </a:fld>
            <a:endParaRPr lang="zh-CN" altLang="zh-CN"/>
          </a:p>
        </p:txBody>
      </p:sp>
      <p:pic>
        <p:nvPicPr>
          <p:cNvPr id="6" name="图片 5" descr="C:\Users\chen\AppData\Local\Temp\SNAGHTML3096bdc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996952"/>
            <a:ext cx="1656184" cy="3168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chen\AppData\Local\Temp\SNAGHTML2de7fa9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140968"/>
            <a:ext cx="4176464" cy="2109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668" y="1196752"/>
            <a:ext cx="360040" cy="288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6162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476672"/>
            <a:ext cx="5328592" cy="5760640"/>
          </a:xfrm>
        </p:spPr>
        <p:txBody>
          <a:bodyPr/>
          <a:lstStyle/>
          <a:p>
            <a:r>
              <a:rPr lang="zh-CN" altLang="zh-CN" sz="2400" b="0" dirty="0"/>
              <a:t>② </a:t>
            </a:r>
            <a:r>
              <a:rPr lang="zh-CN" altLang="zh-CN" sz="2400" b="0" dirty="0" smtClean="0"/>
              <a:t>回到</a:t>
            </a:r>
            <a:r>
              <a:rPr lang="zh-CN" altLang="zh-CN" sz="2400" b="0" dirty="0"/>
              <a:t>“行为”面板，在事件下拉列表中选择“</a:t>
            </a:r>
            <a:r>
              <a:rPr lang="en-US" altLang="zh-CN" sz="2400" b="0" dirty="0" err="1"/>
              <a:t>onMouseOver</a:t>
            </a:r>
            <a:r>
              <a:rPr lang="zh-CN" altLang="zh-CN" sz="2400" b="0" dirty="0" smtClean="0"/>
              <a:t>”</a:t>
            </a:r>
            <a:r>
              <a:rPr lang="zh-CN" altLang="en-US" sz="2400" b="0" dirty="0" smtClean="0"/>
              <a:t>，如图。</a:t>
            </a:r>
            <a:endParaRPr lang="en-US" altLang="zh-CN" sz="2400" b="0" dirty="0" smtClean="0"/>
          </a:p>
          <a:p>
            <a:r>
              <a:rPr lang="zh-CN" altLang="zh-CN" sz="2400" b="0" dirty="0" smtClean="0"/>
              <a:t>③ </a:t>
            </a:r>
            <a:r>
              <a:rPr lang="zh-CN" altLang="zh-CN" sz="2400" b="0" dirty="0"/>
              <a:t>再次单击“行为”面板中的</a:t>
            </a:r>
            <a:r>
              <a:rPr lang="en-US" altLang="zh-CN" sz="2400" b="0" dirty="0"/>
              <a:t> </a:t>
            </a:r>
            <a:r>
              <a:rPr lang="en-US" altLang="zh-CN" sz="2400" b="0" dirty="0" smtClean="0"/>
              <a:t>    </a:t>
            </a:r>
            <a:r>
              <a:rPr lang="zh-CN" altLang="zh-CN" sz="2400" b="0" dirty="0" smtClean="0"/>
              <a:t>按钮</a:t>
            </a:r>
            <a:r>
              <a:rPr lang="zh-CN" altLang="zh-CN" sz="2400" b="0" dirty="0"/>
              <a:t>，在下拉菜单中选择“显示</a:t>
            </a:r>
            <a:r>
              <a:rPr lang="en-US" altLang="zh-CN" sz="2400" b="0" dirty="0"/>
              <a:t>-</a:t>
            </a:r>
            <a:r>
              <a:rPr lang="zh-CN" altLang="zh-CN" sz="2400" b="0" dirty="0"/>
              <a:t>隐藏元素”，在“显示</a:t>
            </a:r>
            <a:r>
              <a:rPr lang="en-US" altLang="zh-CN" sz="2400" b="0" dirty="0"/>
              <a:t>-</a:t>
            </a:r>
            <a:r>
              <a:rPr lang="zh-CN" altLang="zh-CN" sz="2400" b="0" dirty="0"/>
              <a:t>隐藏元素”对话框中选择“</a:t>
            </a:r>
            <a:r>
              <a:rPr lang="en-US" altLang="zh-CN" sz="2400" b="0" dirty="0"/>
              <a:t>div </a:t>
            </a:r>
            <a:r>
              <a:rPr lang="en-US" altLang="zh-CN" sz="2400" b="0" dirty="0" smtClean="0"/>
              <a:t>“</a:t>
            </a:r>
            <a:r>
              <a:rPr lang="en-US" altLang="zh-CN" sz="2400" b="0" dirty="0"/>
              <a:t>apDiv1</a:t>
            </a:r>
            <a:r>
              <a:rPr lang="en-US" altLang="zh-CN" sz="2400" b="0" dirty="0" smtClean="0"/>
              <a:t>”</a:t>
            </a:r>
            <a:r>
              <a:rPr lang="zh-CN" altLang="zh-CN" sz="2400" b="0" dirty="0"/>
              <a:t>”，单击【隐藏】按钮，然后单击【确定】，返回“行为”面板；在事件下拉列表中选择“</a:t>
            </a:r>
            <a:r>
              <a:rPr lang="en-US" altLang="zh-CN" sz="2400" b="0" dirty="0" err="1"/>
              <a:t>onMouseOut</a:t>
            </a:r>
            <a:r>
              <a:rPr lang="zh-CN" altLang="zh-CN" sz="2400" b="0" dirty="0"/>
              <a:t>”</a:t>
            </a:r>
            <a:r>
              <a:rPr lang="zh-CN" altLang="zh-CN" sz="2400" b="0" dirty="0" smtClean="0"/>
              <a:t>。</a:t>
            </a:r>
            <a:endParaRPr lang="en-US" altLang="zh-CN" sz="2400" b="0" dirty="0" smtClean="0"/>
          </a:p>
          <a:p>
            <a:r>
              <a:rPr lang="zh-CN" altLang="zh-CN" sz="2400" b="0" dirty="0" smtClean="0"/>
              <a:t>④</a:t>
            </a:r>
            <a:r>
              <a:rPr lang="en-US" altLang="zh-CN" sz="2400" b="0" dirty="0" smtClean="0"/>
              <a:t> </a:t>
            </a:r>
            <a:r>
              <a:rPr lang="zh-CN" altLang="en-US" sz="2400" b="0" dirty="0" smtClean="0"/>
              <a:t>选中</a:t>
            </a:r>
            <a:r>
              <a:rPr lang="en-US" altLang="zh-CN" sz="2400" b="0" dirty="0" smtClean="0"/>
              <a:t>AP</a:t>
            </a:r>
            <a:r>
              <a:rPr lang="zh-CN" altLang="en-US" sz="2400" b="0" dirty="0" smtClean="0"/>
              <a:t>元素，在属性面板上设置“可见性”为“</a:t>
            </a:r>
            <a:r>
              <a:rPr lang="en-US" altLang="zh-CN" sz="2400" b="0" dirty="0" smtClean="0"/>
              <a:t>hidden</a:t>
            </a:r>
            <a:r>
              <a:rPr lang="zh-CN" altLang="en-US" sz="2400" b="0" dirty="0" smtClean="0"/>
              <a:t>”。</a:t>
            </a:r>
            <a:endParaRPr lang="en-US" altLang="zh-CN" sz="2400" b="0" dirty="0" smtClean="0"/>
          </a:p>
          <a:p>
            <a:r>
              <a:rPr lang="zh-CN" altLang="en-US" sz="2400" b="0" dirty="0" smtClean="0">
                <a:latin typeface="宋体"/>
                <a:ea typeface="宋体"/>
              </a:rPr>
              <a:t>⑤ </a:t>
            </a:r>
            <a:r>
              <a:rPr lang="zh-CN" altLang="zh-CN" sz="2400" b="0" dirty="0" smtClean="0"/>
              <a:t>按</a:t>
            </a:r>
            <a:r>
              <a:rPr lang="zh-CN" altLang="zh-CN" sz="2400" b="0" dirty="0"/>
              <a:t>【</a:t>
            </a:r>
            <a:r>
              <a:rPr lang="en-US" altLang="zh-CN" sz="2400" b="0" dirty="0"/>
              <a:t>F12</a:t>
            </a:r>
            <a:r>
              <a:rPr lang="zh-CN" altLang="zh-CN" sz="2400" b="0" dirty="0" smtClean="0"/>
              <a:t>】预</a:t>
            </a:r>
            <a:r>
              <a:rPr lang="zh-CN" altLang="zh-CN" sz="2400" b="0" dirty="0"/>
              <a:t>览</a:t>
            </a:r>
            <a:r>
              <a:rPr lang="zh-CN" altLang="zh-CN" sz="2400" b="0" dirty="0" smtClean="0"/>
              <a:t>，当</a:t>
            </a:r>
            <a:r>
              <a:rPr lang="zh-CN" altLang="zh-CN" sz="2400" b="0" dirty="0"/>
              <a:t>鼠标移</a:t>
            </a:r>
            <a:r>
              <a:rPr lang="zh-CN" altLang="zh-CN" sz="2400" b="0" dirty="0" smtClean="0"/>
              <a:t>到</a:t>
            </a:r>
            <a:r>
              <a:rPr lang="zh-CN" altLang="en-US" sz="2400" b="0" dirty="0" smtClean="0"/>
              <a:t>该</a:t>
            </a:r>
            <a:r>
              <a:rPr lang="zh-CN" altLang="zh-CN" sz="2400" b="0" dirty="0" smtClean="0"/>
              <a:t>图片</a:t>
            </a:r>
            <a:r>
              <a:rPr lang="zh-CN" altLang="zh-CN" sz="2400" b="0" dirty="0"/>
              <a:t>上时显示</a:t>
            </a:r>
            <a:r>
              <a:rPr lang="en-US" altLang="zh-CN" sz="2400" b="0" dirty="0"/>
              <a:t>AP </a:t>
            </a:r>
            <a:r>
              <a:rPr lang="en-US" altLang="zh-CN" sz="2400" b="0" dirty="0" err="1"/>
              <a:t>Div</a:t>
            </a:r>
            <a:r>
              <a:rPr lang="zh-CN" altLang="zh-CN" sz="2400" b="0" dirty="0"/>
              <a:t>的内容，移开即消失</a:t>
            </a:r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114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637818"/>
            <a:ext cx="2448272" cy="5121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8004" y="1844824"/>
            <a:ext cx="360040" cy="288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0948197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7620000" cy="5760640"/>
          </a:xfrm>
        </p:spPr>
        <p:txBody>
          <a:bodyPr/>
          <a:lstStyle/>
          <a:p>
            <a:r>
              <a:rPr lang="zh-CN" altLang="en-US" dirty="0"/>
              <a:t>添加其他行为</a:t>
            </a:r>
            <a:r>
              <a:rPr lang="zh-CN" altLang="en-US" dirty="0" smtClean="0"/>
              <a:t>效果</a:t>
            </a:r>
            <a:endParaRPr lang="en-US" altLang="zh-CN" dirty="0" smtClean="0"/>
          </a:p>
          <a:p>
            <a:r>
              <a:rPr lang="en-US" altLang="zh-CN" sz="2400" b="0" dirty="0" smtClean="0"/>
              <a:t>        </a:t>
            </a:r>
            <a:r>
              <a:rPr lang="zh-CN" altLang="zh-CN" sz="2400" b="0" dirty="0" smtClean="0"/>
              <a:t>在</a:t>
            </a:r>
            <a:r>
              <a:rPr lang="zh-CN" altLang="zh-CN" sz="2400" b="0" dirty="0"/>
              <a:t>行为</a:t>
            </a:r>
            <a:r>
              <a:rPr lang="zh-CN" altLang="zh-CN" sz="2400" b="0" dirty="0" smtClean="0"/>
              <a:t>菜单“效果”</a:t>
            </a:r>
            <a:r>
              <a:rPr lang="zh-CN" altLang="zh-CN" sz="2400" b="0" dirty="0"/>
              <a:t>选项中的各行为功能在制作网页时经常用到，如广告的打开、隐藏，菜单的打开、收缩等</a:t>
            </a:r>
            <a:endParaRPr lang="en-US" altLang="zh-CN" sz="2400" b="0" dirty="0" smtClean="0"/>
          </a:p>
          <a:p>
            <a:r>
              <a:rPr lang="zh-CN" altLang="en-US" dirty="0" smtClean="0"/>
              <a:t>例：</a:t>
            </a:r>
            <a:r>
              <a:rPr lang="zh-CN" altLang="zh-CN" dirty="0" smtClean="0"/>
              <a:t>制作</a:t>
            </a:r>
            <a:r>
              <a:rPr lang="zh-CN" altLang="zh-CN" dirty="0"/>
              <a:t>动态广告效果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115</a:t>
            </a:fld>
            <a:endParaRPr lang="zh-CN" altLang="zh-CN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2996051"/>
            <a:ext cx="5040560" cy="33132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917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147248" cy="5904656"/>
          </a:xfrm>
        </p:spPr>
        <p:txBody>
          <a:bodyPr/>
          <a:lstStyle/>
          <a:p>
            <a:r>
              <a:rPr lang="zh-CN" altLang="zh-CN" sz="2400" b="0" dirty="0"/>
              <a:t>（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）打开素材</a:t>
            </a:r>
            <a:r>
              <a:rPr lang="zh-CN" altLang="zh-CN" sz="2400" b="0" dirty="0" smtClean="0"/>
              <a:t>：</a:t>
            </a:r>
            <a:r>
              <a:rPr lang="en-US" altLang="zh-CN" sz="2400" b="0" dirty="0" smtClean="0"/>
              <a:t>mlys.html</a:t>
            </a:r>
            <a:r>
              <a:rPr lang="zh-CN" altLang="zh-CN" sz="2400" b="0" dirty="0"/>
              <a:t>；</a:t>
            </a:r>
          </a:p>
          <a:p>
            <a:r>
              <a:rPr lang="zh-CN" altLang="zh-CN" sz="2400" b="0" dirty="0"/>
              <a:t>（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）插入</a:t>
            </a:r>
            <a:r>
              <a:rPr lang="en-US" altLang="zh-CN" sz="2400" b="0" dirty="0"/>
              <a:t>AP</a:t>
            </a:r>
            <a:r>
              <a:rPr lang="zh-CN" altLang="zh-CN" sz="2400" b="0" dirty="0"/>
              <a:t>元素：单击菜单“窗口”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“插入”，打开“插入”面板，单击面板中的</a:t>
            </a:r>
            <a:r>
              <a:rPr lang="en-US" altLang="zh-CN" sz="2400" b="0" dirty="0"/>
              <a:t> </a:t>
            </a:r>
            <a:r>
              <a:rPr lang="zh-CN" altLang="zh-CN" sz="2400" b="0" dirty="0"/>
              <a:t>，在列表中选“布局”，然后单击“布局”子面板的“绘制</a:t>
            </a:r>
            <a:r>
              <a:rPr lang="en-US" altLang="zh-CN" sz="2400" b="0" dirty="0"/>
              <a:t>AP </a:t>
            </a:r>
            <a:r>
              <a:rPr lang="en-US" altLang="zh-CN" sz="2400" b="0" dirty="0" err="1"/>
              <a:t>Div</a:t>
            </a:r>
            <a:r>
              <a:rPr lang="zh-CN" altLang="zh-CN" sz="2400" b="0" dirty="0"/>
              <a:t>”按钮，光标变为十字形，在网页</a:t>
            </a:r>
            <a:r>
              <a:rPr lang="zh-CN" altLang="zh-CN" sz="2400" b="0" dirty="0" smtClean="0"/>
              <a:t>中绘制</a:t>
            </a:r>
            <a:r>
              <a:rPr lang="zh-CN" altLang="zh-CN" sz="2400" b="0" dirty="0"/>
              <a:t>，插入</a:t>
            </a:r>
            <a:r>
              <a:rPr lang="en-US" altLang="zh-CN" sz="2400" b="0" dirty="0"/>
              <a:t>AP</a:t>
            </a:r>
            <a:r>
              <a:rPr lang="zh-CN" altLang="zh-CN" sz="2400" b="0" dirty="0" smtClean="0"/>
              <a:t>元素</a:t>
            </a:r>
            <a:r>
              <a:rPr lang="zh-CN" altLang="en-US" sz="2400" b="0" dirty="0"/>
              <a:t>；</a:t>
            </a:r>
            <a:endParaRPr lang="en-US" altLang="zh-CN" sz="2400" b="0" dirty="0" smtClean="0"/>
          </a:p>
          <a:p>
            <a:r>
              <a:rPr lang="zh-CN" altLang="zh-CN" sz="2400" b="0" dirty="0" smtClean="0"/>
              <a:t>（</a:t>
            </a:r>
            <a:r>
              <a:rPr lang="en-US" altLang="zh-CN" sz="2400" b="0" dirty="0"/>
              <a:t>3</a:t>
            </a:r>
            <a:r>
              <a:rPr lang="zh-CN" altLang="zh-CN" sz="2400" b="0" dirty="0"/>
              <a:t>）设置</a:t>
            </a:r>
            <a:r>
              <a:rPr lang="en-US" altLang="zh-CN" sz="2400" b="0" dirty="0"/>
              <a:t>AP</a:t>
            </a:r>
            <a:r>
              <a:rPr lang="zh-CN" altLang="zh-CN" sz="2400" b="0" dirty="0"/>
              <a:t>元素属性：选中</a:t>
            </a:r>
            <a:r>
              <a:rPr lang="en-US" altLang="zh-CN" sz="2400" b="0" dirty="0"/>
              <a:t>AP</a:t>
            </a:r>
            <a:r>
              <a:rPr lang="zh-CN" altLang="zh-CN" sz="2400" b="0" dirty="0"/>
              <a:t>元素，在属性面板中将“宽”设为“</a:t>
            </a:r>
            <a:r>
              <a:rPr lang="en-US" altLang="zh-CN" sz="2400" b="0" dirty="0"/>
              <a:t>150</a:t>
            </a:r>
            <a:r>
              <a:rPr lang="zh-CN" altLang="zh-CN" sz="2400" b="0" dirty="0"/>
              <a:t>”，“高”设为“</a:t>
            </a:r>
            <a:r>
              <a:rPr lang="en-US" altLang="zh-CN" sz="2400" b="0" dirty="0"/>
              <a:t>100</a:t>
            </a:r>
            <a:r>
              <a:rPr lang="zh-CN" altLang="zh-CN" sz="2400" b="0" dirty="0"/>
              <a:t>”；</a:t>
            </a:r>
          </a:p>
          <a:p>
            <a:r>
              <a:rPr lang="zh-CN" altLang="zh-CN" sz="2400" b="0" dirty="0"/>
              <a:t>（</a:t>
            </a:r>
            <a:r>
              <a:rPr lang="en-US" altLang="zh-CN" sz="2400" b="0" dirty="0"/>
              <a:t>4</a:t>
            </a:r>
            <a:r>
              <a:rPr lang="zh-CN" altLang="zh-CN" sz="2400" b="0" dirty="0"/>
              <a:t>）在</a:t>
            </a:r>
            <a:r>
              <a:rPr lang="en-US" altLang="zh-CN" sz="2400" b="0" dirty="0"/>
              <a:t>AP</a:t>
            </a:r>
            <a:r>
              <a:rPr lang="zh-CN" altLang="zh-CN" sz="2400" b="0" dirty="0"/>
              <a:t>元素中插入图像：在</a:t>
            </a:r>
            <a:r>
              <a:rPr lang="en-US" altLang="zh-CN" sz="2400" b="0" dirty="0"/>
              <a:t>AP</a:t>
            </a:r>
            <a:r>
              <a:rPr lang="zh-CN" altLang="zh-CN" sz="2400" b="0" dirty="0"/>
              <a:t>元素内单击</a:t>
            </a:r>
            <a:r>
              <a:rPr lang="zh-CN" altLang="zh-CN" sz="2400" b="0" dirty="0" smtClean="0"/>
              <a:t>，然后</a:t>
            </a:r>
            <a:r>
              <a:rPr lang="zh-CN" altLang="zh-CN" sz="2400" b="0" dirty="0"/>
              <a:t>单击菜单“插入”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“图像”，选择</a:t>
            </a:r>
            <a:r>
              <a:rPr lang="zh-CN" altLang="zh-CN" sz="2400" b="0" dirty="0" smtClean="0"/>
              <a:t>素材</a:t>
            </a:r>
            <a:r>
              <a:rPr lang="zh-CN" altLang="en-US" sz="2400" b="0" dirty="0"/>
              <a:t>图像</a:t>
            </a:r>
            <a:r>
              <a:rPr lang="zh-CN" altLang="zh-CN" sz="2400" b="0" dirty="0" smtClean="0"/>
              <a:t>，</a:t>
            </a: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116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5816" y="4221088"/>
            <a:ext cx="3604260" cy="2529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29642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075240" cy="5688632"/>
          </a:xfrm>
        </p:spPr>
        <p:txBody>
          <a:bodyPr/>
          <a:lstStyle/>
          <a:p>
            <a:r>
              <a:rPr lang="zh-CN" altLang="zh-CN" sz="2400" b="0" dirty="0"/>
              <a:t>（</a:t>
            </a:r>
            <a:r>
              <a:rPr lang="en-US" altLang="zh-CN" sz="2400" b="0" dirty="0"/>
              <a:t>5</a:t>
            </a:r>
            <a:r>
              <a:rPr lang="zh-CN" altLang="zh-CN" sz="2400" b="0" dirty="0"/>
              <a:t>）插入“增大</a:t>
            </a:r>
            <a:r>
              <a:rPr lang="en-US" altLang="zh-CN" sz="2400" b="0" dirty="0"/>
              <a:t>/</a:t>
            </a:r>
            <a:r>
              <a:rPr lang="zh-CN" altLang="zh-CN" sz="2400" b="0" dirty="0"/>
              <a:t>收缩”行为：选中</a:t>
            </a:r>
            <a:r>
              <a:rPr lang="en-US" altLang="zh-CN" sz="2400" b="0" dirty="0"/>
              <a:t>AP</a:t>
            </a:r>
            <a:r>
              <a:rPr lang="zh-CN" altLang="zh-CN" sz="2400" b="0" dirty="0"/>
              <a:t>元素，单击菜单“窗口”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“行为”，打开行为面板</a:t>
            </a:r>
            <a:r>
              <a:rPr lang="zh-CN" altLang="zh-CN" sz="2400" b="0" dirty="0" smtClean="0"/>
              <a:t>，单击</a:t>
            </a:r>
            <a:r>
              <a:rPr lang="zh-CN" altLang="zh-CN" sz="2400" b="0" dirty="0"/>
              <a:t>行为面板中的</a:t>
            </a:r>
            <a:r>
              <a:rPr lang="en-US" altLang="zh-CN" sz="2400" b="0" dirty="0"/>
              <a:t> </a:t>
            </a:r>
            <a:r>
              <a:rPr lang="en-US" altLang="zh-CN" sz="2400" b="0" dirty="0" smtClean="0"/>
              <a:t>    </a:t>
            </a:r>
            <a:r>
              <a:rPr lang="zh-CN" altLang="zh-CN" sz="2400" b="0" dirty="0" smtClean="0"/>
              <a:t>按钮</a:t>
            </a:r>
            <a:r>
              <a:rPr lang="zh-CN" altLang="zh-CN" sz="2400" b="0" dirty="0"/>
              <a:t>，在打开的菜单中选择“效果”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“增大</a:t>
            </a:r>
            <a:r>
              <a:rPr lang="en-US" altLang="zh-CN" sz="2400" b="0" dirty="0"/>
              <a:t>/</a:t>
            </a:r>
            <a:r>
              <a:rPr lang="zh-CN" altLang="zh-CN" sz="2400" b="0" dirty="0"/>
              <a:t>收缩”，</a:t>
            </a:r>
            <a:r>
              <a:rPr lang="zh-CN" altLang="zh-CN" sz="2400" b="0" dirty="0" smtClean="0"/>
              <a:t>打开“增大</a:t>
            </a:r>
            <a:r>
              <a:rPr lang="en-US" altLang="zh-CN" sz="2400" b="0" dirty="0"/>
              <a:t>/</a:t>
            </a:r>
            <a:r>
              <a:rPr lang="zh-CN" altLang="zh-CN" sz="2400" b="0" dirty="0"/>
              <a:t>收缩”对话框，在“目标元素”列表中选择</a:t>
            </a:r>
            <a:r>
              <a:rPr lang="en-US" altLang="zh-CN" sz="2400" b="0" dirty="0"/>
              <a:t>div “apDiv1”</a:t>
            </a:r>
            <a:r>
              <a:rPr lang="zh-CN" altLang="zh-CN" sz="2400" b="0" dirty="0"/>
              <a:t>，“效果持续时间”值越大，</a:t>
            </a:r>
            <a:r>
              <a:rPr lang="en-US" altLang="zh-CN" sz="2400" b="0" dirty="0"/>
              <a:t>AP</a:t>
            </a:r>
            <a:r>
              <a:rPr lang="zh-CN" altLang="zh-CN" sz="2400" b="0" dirty="0"/>
              <a:t>元素在网页中显示效果的时间越长，默认为</a:t>
            </a:r>
            <a:r>
              <a:rPr lang="en-US" altLang="zh-CN" sz="2400" b="0" dirty="0"/>
              <a:t>1000</a:t>
            </a:r>
            <a:r>
              <a:rPr lang="zh-CN" altLang="zh-CN" sz="2400" b="0" dirty="0"/>
              <a:t>毫秒，其余如图</a:t>
            </a:r>
            <a:r>
              <a:rPr lang="zh-CN" altLang="zh-CN" sz="2400" b="0" dirty="0" smtClean="0"/>
              <a:t>设置；</a:t>
            </a:r>
            <a:endParaRPr lang="en-US" altLang="zh-CN" sz="2400" b="0" dirty="0" smtClean="0"/>
          </a:p>
          <a:p>
            <a:endParaRPr lang="en-US" altLang="zh-CN" sz="2400" b="0" dirty="0"/>
          </a:p>
          <a:p>
            <a:endParaRPr lang="en-US" altLang="zh-CN" sz="2400" b="0" dirty="0" smtClean="0"/>
          </a:p>
          <a:p>
            <a:endParaRPr lang="en-US" altLang="zh-CN" sz="2400" b="0" dirty="0"/>
          </a:p>
          <a:p>
            <a:endParaRPr lang="en-US" altLang="zh-CN" sz="2400" dirty="0" smtClean="0"/>
          </a:p>
          <a:p>
            <a:r>
              <a:rPr lang="zh-CN" altLang="zh-CN" sz="2400" dirty="0" smtClean="0"/>
              <a:t>（</a:t>
            </a:r>
            <a:r>
              <a:rPr lang="en-US" altLang="zh-CN" sz="2400" b="0" dirty="0"/>
              <a:t>6</a:t>
            </a:r>
            <a:r>
              <a:rPr lang="zh-CN" altLang="zh-CN" sz="2400" b="0" dirty="0"/>
              <a:t>）保存并预览网页：保存网页，</a:t>
            </a:r>
            <a:r>
              <a:rPr lang="en-US" altLang="zh-CN" sz="2400" b="0" dirty="0"/>
              <a:t>&lt;F12&gt;</a:t>
            </a:r>
            <a:r>
              <a:rPr lang="zh-CN" altLang="zh-CN" sz="2400" b="0" dirty="0"/>
              <a:t>预览，单击</a:t>
            </a:r>
            <a:r>
              <a:rPr lang="en-US" altLang="zh-CN" sz="2400" b="0" dirty="0"/>
              <a:t>AP</a:t>
            </a:r>
            <a:r>
              <a:rPr lang="zh-CN" altLang="zh-CN" sz="2400" b="0" dirty="0"/>
              <a:t>元素，观看效果；</a:t>
            </a:r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117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384" y="980728"/>
            <a:ext cx="360040" cy="288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2924944"/>
            <a:ext cx="3312368" cy="2057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75934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548680"/>
            <a:ext cx="8003232" cy="5688632"/>
          </a:xfrm>
        </p:spPr>
        <p:txBody>
          <a:bodyPr/>
          <a:lstStyle/>
          <a:p>
            <a:r>
              <a:rPr lang="zh-CN" altLang="zh-CN" sz="2400" b="0" dirty="0"/>
              <a:t>（</a:t>
            </a:r>
            <a:r>
              <a:rPr lang="en-US" altLang="zh-CN" sz="2400" b="0" dirty="0"/>
              <a:t>7</a:t>
            </a:r>
            <a:r>
              <a:rPr lang="zh-CN" altLang="zh-CN" sz="2400" b="0" dirty="0"/>
              <a:t>）插入“显示</a:t>
            </a:r>
            <a:r>
              <a:rPr lang="en-US" altLang="zh-CN" sz="2400" b="0" dirty="0"/>
              <a:t>/</a:t>
            </a:r>
            <a:r>
              <a:rPr lang="zh-CN" altLang="zh-CN" sz="2400" b="0" dirty="0"/>
              <a:t>渐隐”行为：为了使图像在“增大</a:t>
            </a:r>
            <a:r>
              <a:rPr lang="en-US" altLang="zh-CN" sz="2400" b="0" dirty="0"/>
              <a:t>/</a:t>
            </a:r>
            <a:r>
              <a:rPr lang="zh-CN" altLang="zh-CN" sz="2400" b="0" dirty="0"/>
              <a:t>收缩”过程中具有渐变效果，可以再将“效果”选项中的“显示</a:t>
            </a:r>
            <a:r>
              <a:rPr lang="en-US" altLang="zh-CN" sz="2400" b="0" dirty="0"/>
              <a:t>/</a:t>
            </a:r>
            <a:r>
              <a:rPr lang="zh-CN" altLang="zh-CN" sz="2400" b="0" dirty="0"/>
              <a:t>渐隐”行为插入。单击行为面板中的</a:t>
            </a:r>
            <a:r>
              <a:rPr lang="en-US" altLang="zh-CN" sz="2400" b="0" dirty="0"/>
              <a:t> </a:t>
            </a:r>
            <a:r>
              <a:rPr lang="en-US" altLang="zh-CN" sz="2400" b="0" dirty="0" smtClean="0"/>
              <a:t>     </a:t>
            </a:r>
            <a:r>
              <a:rPr lang="zh-CN" altLang="zh-CN" sz="2400" b="0" dirty="0" smtClean="0"/>
              <a:t>按钮</a:t>
            </a:r>
            <a:r>
              <a:rPr lang="zh-CN" altLang="zh-CN" sz="2400" b="0" dirty="0"/>
              <a:t>，在打开的菜单中选择“效果”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“显示</a:t>
            </a:r>
            <a:r>
              <a:rPr lang="en-US" altLang="zh-CN" sz="2400" b="0" dirty="0"/>
              <a:t>/</a:t>
            </a:r>
            <a:r>
              <a:rPr lang="zh-CN" altLang="zh-CN" sz="2400" b="0" dirty="0"/>
              <a:t>渐隐”，</a:t>
            </a:r>
            <a:r>
              <a:rPr lang="zh-CN" altLang="zh-CN" sz="2400" b="0" dirty="0" smtClean="0"/>
              <a:t>打开“</a:t>
            </a:r>
            <a:r>
              <a:rPr lang="zh-CN" altLang="zh-CN" sz="2400" b="0" dirty="0"/>
              <a:t>显示</a:t>
            </a:r>
            <a:r>
              <a:rPr lang="en-US" altLang="zh-CN" sz="2400" b="0" dirty="0"/>
              <a:t>/</a:t>
            </a:r>
            <a:r>
              <a:rPr lang="zh-CN" altLang="zh-CN" sz="2400" b="0" dirty="0"/>
              <a:t>渐隐”对话框，如图设置；</a:t>
            </a: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118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2636912"/>
            <a:ext cx="4320480" cy="238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048" y="1389916"/>
            <a:ext cx="360040" cy="2880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671544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20688"/>
            <a:ext cx="8075240" cy="5616624"/>
          </a:xfrm>
        </p:spPr>
        <p:txBody>
          <a:bodyPr/>
          <a:lstStyle/>
          <a:p>
            <a:r>
              <a:rPr lang="zh-CN" altLang="en-US" dirty="0" smtClean="0"/>
              <a:t>添加“交换图像”行为</a:t>
            </a:r>
            <a:endParaRPr lang="en-US" altLang="zh-CN" dirty="0" smtClean="0"/>
          </a:p>
          <a:p>
            <a:r>
              <a:rPr lang="zh-CN" altLang="zh-CN" sz="2400" b="0" dirty="0" smtClean="0">
                <a:latin typeface="宋体" pitchFamily="2" charset="-122"/>
                <a:ea typeface="宋体" pitchFamily="2" charset="-122"/>
              </a:rPr>
              <a:t>当</a:t>
            </a:r>
            <a:r>
              <a:rPr lang="zh-CN" altLang="zh-CN" sz="2400" b="0" dirty="0">
                <a:latin typeface="宋体" pitchFamily="2" charset="-122"/>
                <a:ea typeface="宋体" pitchFamily="2" charset="-122"/>
              </a:rPr>
              <a:t>鼠标指向上面各小图时下面即显示其对应的大</a:t>
            </a:r>
            <a:r>
              <a:rPr lang="zh-CN" altLang="zh-CN" sz="2400" b="0" dirty="0" smtClean="0">
                <a:latin typeface="宋体" pitchFamily="2" charset="-122"/>
                <a:ea typeface="宋体" pitchFamily="2" charset="-122"/>
              </a:rPr>
              <a:t>图</a:t>
            </a:r>
            <a:r>
              <a:rPr lang="zh-CN" altLang="en-US" sz="2400" b="0" dirty="0" smtClean="0">
                <a:latin typeface="宋体" pitchFamily="2" charset="-122"/>
                <a:ea typeface="宋体" pitchFamily="2" charset="-122"/>
              </a:rPr>
              <a:t>。</a:t>
            </a:r>
            <a:endParaRPr lang="zh-CN" altLang="en-US" sz="2400" b="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800578" y="140146"/>
            <a:ext cx="343422" cy="768574"/>
          </a:xfrm>
        </p:spPr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119</a:t>
            </a:fld>
            <a:endParaRPr lang="zh-CN" altLang="zh-CN" dirty="0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67744" y="1916832"/>
            <a:ext cx="4824536" cy="33888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95706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网页与网站设计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824536"/>
          </a:xfrm>
        </p:spPr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网页</a:t>
            </a:r>
            <a:r>
              <a:rPr lang="zh-CN" altLang="en-US" dirty="0"/>
              <a:t>布局 </a:t>
            </a:r>
          </a:p>
          <a:p>
            <a:pPr lvl="1"/>
            <a:r>
              <a:rPr lang="zh-CN" altLang="en-US" dirty="0" smtClean="0"/>
              <a:t>页面</a:t>
            </a:r>
            <a:r>
              <a:rPr lang="zh-CN" altLang="en-US" dirty="0"/>
              <a:t>布局类型</a:t>
            </a:r>
          </a:p>
          <a:p>
            <a:pPr lvl="2"/>
            <a:r>
              <a:rPr lang="zh-CN" altLang="en-US" dirty="0"/>
              <a:t>“国”</a:t>
            </a:r>
            <a:r>
              <a:rPr lang="zh-CN" altLang="en-US" dirty="0" smtClean="0"/>
              <a:t>字型</a:t>
            </a:r>
            <a:endParaRPr lang="en-US" altLang="zh-CN" dirty="0" smtClean="0"/>
          </a:p>
          <a:p>
            <a:pPr marL="1371600" lvl="3" indent="0">
              <a:buNone/>
            </a:pPr>
            <a:r>
              <a:rPr lang="zh-CN" altLang="en-US" dirty="0" smtClean="0"/>
              <a:t>一般</a:t>
            </a:r>
            <a:r>
              <a:rPr lang="zh-CN" altLang="en-US" dirty="0"/>
              <a:t>最上方是网站的标志、广告及导航栏，其下方的左右分别列出一些栏目，中间是网站的主要内容，最下面是网站的一些基本信息、联系方式、版权声明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1371600" lvl="3" indent="0">
              <a:buNone/>
            </a:pPr>
            <a:r>
              <a:rPr lang="zh-CN" altLang="en-US" dirty="0" smtClean="0"/>
              <a:t>大中型</a:t>
            </a:r>
            <a:r>
              <a:rPr lang="zh-CN" altLang="en-US" dirty="0"/>
              <a:t>网站常采用此种布局</a:t>
            </a:r>
            <a:r>
              <a:rPr lang="zh-CN" altLang="en-US" dirty="0" smtClean="0"/>
              <a:t>方式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12</a:t>
            </a:fld>
            <a:endParaRPr lang="zh-CN" altLang="zh-CN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4149080"/>
            <a:ext cx="3384376" cy="237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20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5536" y="116632"/>
            <a:ext cx="7355160" cy="900336"/>
          </a:xfrm>
        </p:spPr>
        <p:txBody>
          <a:bodyPr>
            <a:normAutofit/>
          </a:bodyPr>
          <a:lstStyle/>
          <a:p>
            <a:r>
              <a:rPr lang="zh-CN" altLang="zh-CN" dirty="0">
                <a:latin typeface="宋体" pitchFamily="2" charset="-122"/>
                <a:ea typeface="宋体" pitchFamily="2" charset="-122"/>
              </a:rPr>
              <a:t>制作</a:t>
            </a:r>
            <a:r>
              <a:rPr lang="zh-CN" altLang="en-US" dirty="0">
                <a:latin typeface="宋体" pitchFamily="2" charset="-122"/>
                <a:ea typeface="宋体" pitchFamily="2" charset="-122"/>
              </a:rPr>
              <a:t>过程</a:t>
            </a:r>
            <a:r>
              <a:rPr lang="zh-CN" altLang="en-US" dirty="0" smtClean="0">
                <a:latin typeface="宋体" pitchFamily="2" charset="-122"/>
                <a:ea typeface="宋体" pitchFamily="2" charset="-122"/>
              </a:rPr>
              <a:t>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24744"/>
            <a:ext cx="7931224" cy="4824536"/>
          </a:xfrm>
        </p:spPr>
        <p:txBody>
          <a:bodyPr/>
          <a:lstStyle/>
          <a:p>
            <a:pPr>
              <a:lnSpc>
                <a:spcPts val="3000"/>
              </a:lnSpc>
            </a:pPr>
            <a:r>
              <a:rPr lang="en-US" altLang="zh-CN" sz="2000" b="0" dirty="0" smtClean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zh-CN" sz="2000" b="0" dirty="0" smtClean="0">
                <a:latin typeface="黑体" pitchFamily="49" charset="-122"/>
                <a:ea typeface="黑体" pitchFamily="49" charset="-122"/>
              </a:rPr>
              <a:t>新建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HTML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网页文件，并在其中插入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行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4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列，宽度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660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像素的表格。将第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行和第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行各单元格合并，将第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行的高度设为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140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像素，并在第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2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行各单元格插入素材图像“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zh-3.jpg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”、“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zh-4.jpg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”、“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zh-5.jpg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”和“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zh-6.jpg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”，在第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3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行单元格插入素材图像“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zh-7.jpg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”，设置单元格“水平”为“居中对齐”，并将大图的“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ID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”设为“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big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”。选中第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个小图，选择“行为”菜单中的“交换图像”，打开“交换图像”对话框，如</a:t>
            </a:r>
            <a:r>
              <a:rPr lang="zh-CN" altLang="zh-CN" sz="2000" b="0" dirty="0" smtClean="0">
                <a:latin typeface="黑体" pitchFamily="49" charset="-122"/>
                <a:ea typeface="黑体" pitchFamily="49" charset="-122"/>
              </a:rPr>
              <a:t>图设置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，【确定】，然后将第</a:t>
            </a:r>
            <a:r>
              <a:rPr lang="en-US" altLang="zh-CN" sz="2000" b="0" dirty="0">
                <a:latin typeface="黑体" pitchFamily="49" charset="-122"/>
                <a:ea typeface="黑体" pitchFamily="49" charset="-122"/>
              </a:rPr>
              <a:t>1</a:t>
            </a:r>
            <a:r>
              <a:rPr lang="zh-CN" altLang="zh-CN" sz="2000" b="0" dirty="0">
                <a:latin typeface="黑体" pitchFamily="49" charset="-122"/>
                <a:ea typeface="黑体" pitchFamily="49" charset="-122"/>
              </a:rPr>
              <a:t>个大图删除，依次插入其余大</a:t>
            </a:r>
            <a:r>
              <a:rPr lang="zh-CN" altLang="zh-CN" sz="2000" b="0" dirty="0" smtClean="0">
                <a:latin typeface="黑体" pitchFamily="49" charset="-122"/>
                <a:ea typeface="黑体" pitchFamily="49" charset="-122"/>
              </a:rPr>
              <a:t>图</a:t>
            </a:r>
            <a:r>
              <a:rPr lang="zh-CN" altLang="en-US" sz="2000" b="0" dirty="0" smtClean="0">
                <a:latin typeface="黑体" pitchFamily="49" charset="-122"/>
                <a:ea typeface="黑体" pitchFamily="49" charset="-122"/>
              </a:rPr>
              <a:t>。</a:t>
            </a:r>
            <a:r>
              <a:rPr lang="en-US" altLang="zh-CN" sz="2000" b="0" dirty="0" smtClean="0">
                <a:latin typeface="黑体" pitchFamily="49" charset="-122"/>
                <a:ea typeface="黑体" pitchFamily="49" charset="-122"/>
              </a:rPr>
              <a:t> </a:t>
            </a:r>
            <a:endParaRPr lang="zh-CN" altLang="en-US" sz="2000" b="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964488" y="140146"/>
            <a:ext cx="179512" cy="840582"/>
          </a:xfrm>
        </p:spPr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120</a:t>
            </a:fld>
            <a:endParaRPr lang="zh-CN" altLang="zh-CN" dirty="0"/>
          </a:p>
        </p:txBody>
      </p:sp>
      <p:pic>
        <p:nvPicPr>
          <p:cNvPr id="6" name="内容占位符 5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5896" y="4108818"/>
            <a:ext cx="4755292" cy="25605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7578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网页与网站设计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824536"/>
          </a:xfrm>
        </p:spPr>
        <p:txBody>
          <a:bodyPr/>
          <a:lstStyle/>
          <a:p>
            <a:r>
              <a:rPr lang="en-US" altLang="zh-CN" dirty="0" smtClean="0"/>
              <a:t>1. </a:t>
            </a:r>
            <a:r>
              <a:rPr lang="zh-CN" altLang="en-US" dirty="0" smtClean="0"/>
              <a:t>网页</a:t>
            </a:r>
            <a:r>
              <a:rPr lang="zh-CN" altLang="en-US" dirty="0"/>
              <a:t>布局 </a:t>
            </a:r>
          </a:p>
          <a:p>
            <a:pPr lvl="1"/>
            <a:r>
              <a:rPr lang="zh-CN" altLang="en-US" dirty="0" smtClean="0"/>
              <a:t>页面</a:t>
            </a:r>
            <a:r>
              <a:rPr lang="zh-CN" altLang="en-US" dirty="0"/>
              <a:t>布局类型</a:t>
            </a:r>
          </a:p>
          <a:p>
            <a:pPr lvl="2"/>
            <a:r>
              <a:rPr lang="zh-CN" altLang="en-US" dirty="0"/>
              <a:t>左右框架</a:t>
            </a:r>
            <a:r>
              <a:rPr lang="zh-CN" altLang="en-US" dirty="0" smtClean="0"/>
              <a:t>型</a:t>
            </a:r>
            <a:endParaRPr lang="en-US" altLang="zh-CN" dirty="0" smtClean="0"/>
          </a:p>
          <a:p>
            <a:pPr marL="1371600" lvl="3" indent="0">
              <a:buNone/>
            </a:pPr>
            <a:r>
              <a:rPr lang="zh-CN" altLang="en-US" dirty="0" smtClean="0"/>
              <a:t>左右</a:t>
            </a:r>
            <a:r>
              <a:rPr lang="zh-CN" altLang="en-US" dirty="0"/>
              <a:t>为两页的框架</a:t>
            </a:r>
            <a:r>
              <a:rPr lang="zh-CN" altLang="en-US" dirty="0" smtClean="0"/>
              <a:t>结构，一般</a:t>
            </a:r>
            <a:r>
              <a:rPr lang="zh-CN" altLang="en-US" dirty="0"/>
              <a:t>左面是导航链接，右面是</a:t>
            </a:r>
            <a:r>
              <a:rPr lang="zh-CN" altLang="en-US" dirty="0" smtClean="0"/>
              <a:t>正文</a:t>
            </a:r>
            <a:endParaRPr lang="en-US" altLang="zh-CN" dirty="0" smtClean="0"/>
          </a:p>
          <a:p>
            <a:pPr marL="1371600" lvl="3" indent="0">
              <a:buNone/>
            </a:pPr>
            <a:r>
              <a:rPr lang="zh-CN" altLang="en-US" dirty="0" smtClean="0"/>
              <a:t>许多</a:t>
            </a:r>
            <a:r>
              <a:rPr lang="zh-CN" altLang="en-US" dirty="0"/>
              <a:t>大型论坛都是这种结构，这种布局结构清晰，使人</a:t>
            </a:r>
            <a:r>
              <a:rPr lang="zh-CN" altLang="en-US" dirty="0" smtClean="0"/>
              <a:t>一目了然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13</a:t>
            </a:fld>
            <a:endParaRPr lang="zh-CN" altLang="zh-CN"/>
          </a:p>
        </p:txBody>
      </p:sp>
      <p:pic>
        <p:nvPicPr>
          <p:cNvPr id="9" name="图片 8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3789040"/>
            <a:ext cx="4176464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701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网页与网站设计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网页</a:t>
            </a:r>
            <a:r>
              <a:rPr lang="zh-CN" altLang="en-US" dirty="0"/>
              <a:t>布局 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页面</a:t>
            </a:r>
            <a:r>
              <a:rPr lang="zh-CN" altLang="en-US" dirty="0"/>
              <a:t>布局类型</a:t>
            </a:r>
          </a:p>
          <a:p>
            <a:pPr lvl="2">
              <a:lnSpc>
                <a:spcPct val="150000"/>
              </a:lnSpc>
            </a:pPr>
            <a:r>
              <a:rPr lang="zh-CN" altLang="en-US" dirty="0"/>
              <a:t>标题正文</a:t>
            </a:r>
            <a:r>
              <a:rPr lang="zh-CN" altLang="en-US" dirty="0" smtClean="0"/>
              <a:t>型</a:t>
            </a:r>
            <a:endParaRPr lang="en-US" altLang="zh-CN" dirty="0" smtClean="0"/>
          </a:p>
          <a:p>
            <a:pPr marL="1371600" lvl="3" indent="0">
              <a:lnSpc>
                <a:spcPct val="150000"/>
              </a:lnSpc>
              <a:buNone/>
            </a:pPr>
            <a:r>
              <a:rPr lang="zh-CN" altLang="en-US" dirty="0" smtClean="0"/>
              <a:t>上面</a:t>
            </a:r>
            <a:r>
              <a:rPr lang="zh-CN" altLang="en-US" dirty="0"/>
              <a:t>是标题或其它类似内容，下面是</a:t>
            </a:r>
            <a:r>
              <a:rPr lang="zh-CN" altLang="en-US" dirty="0" smtClean="0"/>
              <a:t>正文 ，如文章</a:t>
            </a:r>
            <a:r>
              <a:rPr lang="zh-CN" altLang="en-US" dirty="0"/>
              <a:t>页面或注册</a:t>
            </a:r>
            <a:r>
              <a:rPr lang="zh-CN" altLang="en-US" dirty="0" smtClean="0"/>
              <a:t>页面。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14</a:t>
            </a:fld>
            <a:endParaRPr lang="zh-CN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861047"/>
            <a:ext cx="3240360" cy="292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9500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网页与网站设计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网页</a:t>
            </a:r>
            <a:r>
              <a:rPr lang="zh-CN" altLang="en-US" dirty="0"/>
              <a:t>布局 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页面</a:t>
            </a:r>
            <a:r>
              <a:rPr lang="zh-CN" altLang="en-US" dirty="0"/>
              <a:t>布局类型</a:t>
            </a:r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封面型</a:t>
            </a:r>
            <a:endParaRPr lang="en-US" altLang="zh-CN" dirty="0" smtClean="0"/>
          </a:p>
          <a:p>
            <a:pPr marL="1371600" lvl="3" indent="0">
              <a:lnSpc>
                <a:spcPct val="150000"/>
              </a:lnSpc>
              <a:buNone/>
            </a:pPr>
            <a:r>
              <a:rPr lang="zh-CN" altLang="en-US" dirty="0" smtClean="0"/>
              <a:t>主要</a:t>
            </a:r>
            <a:r>
              <a:rPr lang="zh-CN" altLang="en-US" dirty="0"/>
              <a:t>用在一些网站的首页或进入</a:t>
            </a:r>
            <a:r>
              <a:rPr lang="zh-CN" altLang="en-US" dirty="0" smtClean="0"/>
              <a:t>页</a:t>
            </a:r>
            <a:endParaRPr lang="en-US" altLang="zh-CN" dirty="0" smtClean="0"/>
          </a:p>
          <a:p>
            <a:pPr marL="1371600" lvl="3" indent="0">
              <a:lnSpc>
                <a:spcPct val="150000"/>
              </a:lnSpc>
              <a:buNone/>
            </a:pPr>
            <a:r>
              <a:rPr lang="zh-CN" altLang="en-US" dirty="0" smtClean="0"/>
              <a:t>页面</a:t>
            </a:r>
            <a:r>
              <a:rPr lang="zh-CN" altLang="en-US" dirty="0"/>
              <a:t>通常为一张精美的静态图像结合一些小的动画，放上几个简单的链接或者仅是一个“进入”的链接，甚至没有任何提示，直接在首页的图片上做链接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15</a:t>
            </a:fld>
            <a:endParaRPr lang="zh-CN" altLang="zh-CN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260648"/>
            <a:ext cx="4428492" cy="287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86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网页与网站设计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824536"/>
          </a:xfrm>
        </p:spPr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网页</a:t>
            </a:r>
            <a:r>
              <a:rPr lang="zh-CN" altLang="en-US" dirty="0"/>
              <a:t>设计中的色彩的搭配</a:t>
            </a:r>
          </a:p>
          <a:p>
            <a:pPr lvl="1"/>
            <a:r>
              <a:rPr lang="zh-CN" altLang="en-US" dirty="0"/>
              <a:t>各种颜色的效果</a:t>
            </a:r>
          </a:p>
          <a:p>
            <a:pPr lvl="1"/>
            <a:endParaRPr lang="en-US" altLang="zh-CN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16</a:t>
            </a:fld>
            <a:endParaRPr lang="zh-CN" altLang="zh-CN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639718"/>
              </p:ext>
            </p:extLst>
          </p:nvPr>
        </p:nvGraphicFramePr>
        <p:xfrm>
          <a:off x="1115616" y="2708920"/>
          <a:ext cx="6480720" cy="34200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596708"/>
                <a:gridCol w="3075700"/>
                <a:gridCol w="2808312"/>
              </a:tblGrid>
              <a:tr h="20778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颜色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效</a:t>
                      </a:r>
                      <a:r>
                        <a:rPr lang="en-US" sz="1200" kern="100">
                          <a:effectLst/>
                        </a:rPr>
                        <a:t>  </a:t>
                      </a:r>
                      <a:r>
                        <a:rPr lang="zh-CN" sz="1200" kern="100">
                          <a:effectLst/>
                        </a:rPr>
                        <a:t>果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搭</a:t>
                      </a:r>
                      <a:r>
                        <a:rPr lang="en-US" sz="1200" kern="100" dirty="0">
                          <a:effectLst/>
                        </a:rPr>
                        <a:t>  </a:t>
                      </a:r>
                      <a:r>
                        <a:rPr lang="zh-CN" sz="1200" kern="100" dirty="0">
                          <a:effectLst/>
                        </a:rPr>
                        <a:t>配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77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白色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给人以朴实、洁白、纯真、快乐的感觉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万能配色，跟任何色彩都可以搭配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4129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红色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激奋的色彩，给人热情、冲动、活力的感觉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77522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黄色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明度最高，具有快乐、智慧、希望的个性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860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灰色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温和、平凡、谦让、中庸、中立和高雅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万能搭配色彩，和任何色彩搭配都只反映搭配色彩的色彩性格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860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黑色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消极性色彩，具有深沉、压抑、寂静、神秘、悲哀的效果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51988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绿色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中性色彩，给人健康、宁静、平和、自然的感受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和金黄、淡白搭配可以产生优雅气氛，与黄色搭配有青春、旺盛的视觉意境，与蓝色搭配显得幽静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860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橙色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激奋的色彩，具有富丽、辉煌、轻快、温馨、时尚的感情意味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</a:rPr>
                        <a:t> 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860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蓝色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典型的冷色调，给人以理智的颜色，具有清新、凉爽、专业的效果</a:t>
                      </a:r>
                      <a:endParaRPr lang="zh-CN" sz="16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和白色搭配能给人淡雅、浪漫、柔顺的感受</a:t>
                      </a:r>
                      <a:endParaRPr lang="zh-CN" sz="16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321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网页与网站设计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67544" y="1196752"/>
            <a:ext cx="8136904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3. </a:t>
            </a:r>
            <a:r>
              <a:rPr lang="zh-CN" altLang="en-US" dirty="0" smtClean="0"/>
              <a:t>网页</a:t>
            </a:r>
            <a:r>
              <a:rPr lang="zh-CN" altLang="en-US" dirty="0"/>
              <a:t>色彩搭配的技巧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包括</a:t>
            </a:r>
            <a:r>
              <a:rPr lang="zh-CN" altLang="en-US" dirty="0"/>
              <a:t>使用一种色彩、使用两种色彩、使用一个色系、使用黑色和一种色彩</a:t>
            </a:r>
            <a:r>
              <a:rPr lang="zh-CN" altLang="en-US" dirty="0" smtClean="0"/>
              <a:t>等</a:t>
            </a:r>
            <a:endParaRPr lang="zh-CN" altLang="en-US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用一种色彩：先选定一种色彩，然后调整透明度或者饱和度（即将色彩变淡或加深），从而产生新的</a:t>
            </a:r>
            <a:r>
              <a:rPr lang="zh-CN" altLang="en-US" dirty="0" smtClean="0"/>
              <a:t>色彩</a:t>
            </a:r>
            <a:endParaRPr lang="zh-CN" altLang="en-US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用两种色彩：先选定一种色彩，然后选择它的</a:t>
            </a:r>
            <a:r>
              <a:rPr lang="zh-CN" altLang="en-US" dirty="0" smtClean="0"/>
              <a:t>对比色</a:t>
            </a:r>
            <a:endParaRPr lang="zh-CN" altLang="en-US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用一个色系：用一个感觉的色彩，如淡蓝、淡黄、</a:t>
            </a:r>
            <a:r>
              <a:rPr lang="zh-CN" altLang="en-US" dirty="0" smtClean="0"/>
              <a:t>淡绿</a:t>
            </a:r>
            <a:endParaRPr lang="zh-CN" altLang="en-US" dirty="0"/>
          </a:p>
          <a:p>
            <a:pPr lvl="2">
              <a:lnSpc>
                <a:spcPct val="150000"/>
              </a:lnSpc>
            </a:pPr>
            <a:r>
              <a:rPr lang="zh-CN" altLang="en-US" dirty="0"/>
              <a:t>用黑色和一种色彩：如果使用恰当，设计合理，往往会产生很强烈的艺术效果。黑色一般用做背景色，与其他纯度色彩搭配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0707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网页与网站设计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24744"/>
            <a:ext cx="7787208" cy="5400600"/>
          </a:xfrm>
        </p:spPr>
        <p:txBody>
          <a:bodyPr/>
          <a:lstStyle/>
          <a:p>
            <a:r>
              <a:rPr lang="en-US" altLang="zh-CN" dirty="0" smtClean="0"/>
              <a:t>4. </a:t>
            </a:r>
            <a:r>
              <a:rPr lang="zh-CN" altLang="en-US" dirty="0" smtClean="0"/>
              <a:t>常用</a:t>
            </a:r>
            <a:r>
              <a:rPr lang="zh-CN" altLang="en-US" dirty="0"/>
              <a:t>的配色方案</a:t>
            </a:r>
          </a:p>
          <a:p>
            <a:pPr lvl="1"/>
            <a:r>
              <a:rPr lang="zh-CN" altLang="en-US" dirty="0" smtClean="0"/>
              <a:t>常用的配色方案有暖色</a:t>
            </a:r>
            <a:r>
              <a:rPr lang="zh-CN" altLang="en-US" dirty="0"/>
              <a:t>调配色方案、冷色调配色方案、对比色调配色方案</a:t>
            </a:r>
            <a:r>
              <a:rPr lang="zh-CN" altLang="en-US" dirty="0" smtClean="0"/>
              <a:t>等</a:t>
            </a:r>
            <a:endParaRPr lang="zh-CN" altLang="en-US" dirty="0"/>
          </a:p>
          <a:p>
            <a:pPr lvl="2"/>
            <a:r>
              <a:rPr lang="zh-CN" altLang="en-US" dirty="0" smtClean="0"/>
              <a:t>暖色调</a:t>
            </a:r>
            <a:endParaRPr lang="en-US" altLang="zh-CN" dirty="0" smtClean="0"/>
          </a:p>
          <a:p>
            <a:pPr marL="1371600" lvl="3" indent="0">
              <a:buNone/>
            </a:pPr>
            <a:r>
              <a:rPr lang="zh-CN" altLang="en-US" dirty="0" smtClean="0"/>
              <a:t>即</a:t>
            </a:r>
            <a:r>
              <a:rPr lang="zh-CN" altLang="en-US" dirty="0"/>
              <a:t>红、橙、黄等色彩的</a:t>
            </a:r>
            <a:r>
              <a:rPr lang="zh-CN" altLang="en-US" dirty="0" smtClean="0"/>
              <a:t>搭配</a:t>
            </a:r>
            <a:endParaRPr lang="en-US" altLang="zh-CN" dirty="0" smtClean="0"/>
          </a:p>
          <a:p>
            <a:pPr marL="1371600" lvl="3" indent="0">
              <a:buNone/>
            </a:pPr>
            <a:r>
              <a:rPr lang="zh-CN" altLang="en-US" dirty="0" smtClean="0"/>
              <a:t>可</a:t>
            </a:r>
            <a:r>
              <a:rPr lang="zh-CN" altLang="en-US" dirty="0"/>
              <a:t>使页面呈现温馨、热情的</a:t>
            </a:r>
            <a:r>
              <a:rPr lang="zh-CN" altLang="en-US" dirty="0" smtClean="0"/>
              <a:t>氛围</a:t>
            </a:r>
            <a:endParaRPr lang="zh-CN" altLang="en-US" dirty="0"/>
          </a:p>
          <a:p>
            <a:pPr lvl="2"/>
            <a:r>
              <a:rPr lang="zh-CN" altLang="en-US" dirty="0"/>
              <a:t>冷色</a:t>
            </a:r>
            <a:r>
              <a:rPr lang="zh-CN" altLang="en-US" dirty="0" smtClean="0"/>
              <a:t>调</a:t>
            </a:r>
            <a:endParaRPr lang="en-US" altLang="zh-CN" dirty="0" smtClean="0"/>
          </a:p>
          <a:p>
            <a:pPr marL="1371600" lvl="3" indent="0">
              <a:buNone/>
            </a:pPr>
            <a:r>
              <a:rPr lang="zh-CN" altLang="en-US" dirty="0" smtClean="0"/>
              <a:t>即</a:t>
            </a:r>
            <a:r>
              <a:rPr lang="zh-CN" altLang="en-US" dirty="0"/>
              <a:t>青、绿、紫等色彩的</a:t>
            </a:r>
            <a:r>
              <a:rPr lang="zh-CN" altLang="en-US" dirty="0" smtClean="0"/>
              <a:t>搭配</a:t>
            </a:r>
            <a:endParaRPr lang="en-US" altLang="zh-CN" dirty="0" smtClean="0"/>
          </a:p>
          <a:p>
            <a:pPr marL="1371600" lvl="3" indent="0">
              <a:buNone/>
            </a:pPr>
            <a:r>
              <a:rPr lang="zh-CN" altLang="en-US" dirty="0" smtClean="0"/>
              <a:t>可</a:t>
            </a:r>
            <a:r>
              <a:rPr lang="zh-CN" altLang="en-US" dirty="0"/>
              <a:t>使页面呈现宁静、高雅、清凉的氛围。</a:t>
            </a:r>
          </a:p>
          <a:p>
            <a:pPr lvl="2"/>
            <a:r>
              <a:rPr lang="zh-CN" altLang="en-US" dirty="0"/>
              <a:t>对比</a:t>
            </a:r>
            <a:r>
              <a:rPr lang="zh-CN" altLang="en-US" dirty="0" smtClean="0"/>
              <a:t>色调</a:t>
            </a:r>
            <a:endParaRPr lang="en-US" altLang="zh-CN" dirty="0" smtClean="0"/>
          </a:p>
          <a:p>
            <a:pPr marL="1371600" lvl="3" indent="0">
              <a:buNone/>
            </a:pPr>
            <a:r>
              <a:rPr lang="zh-CN" altLang="en-US" dirty="0" smtClean="0"/>
              <a:t>即</a:t>
            </a:r>
            <a:r>
              <a:rPr lang="zh-CN" altLang="en-US" dirty="0"/>
              <a:t>把色调完全相反的色彩搭配在同一个空间里，如红与绿、黄与紫、橙与蓝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marL="1371600" lvl="3" indent="0">
              <a:buNone/>
            </a:pPr>
            <a:r>
              <a:rPr lang="zh-CN" altLang="en-US" dirty="0" smtClean="0"/>
              <a:t>可以</a:t>
            </a:r>
            <a:r>
              <a:rPr lang="zh-CN" altLang="en-US" dirty="0"/>
              <a:t>产生强烈的视觉效果，给人鲜艳、亮丽、喜庆的</a:t>
            </a:r>
            <a:r>
              <a:rPr lang="zh-CN" altLang="en-US" dirty="0" smtClean="0"/>
              <a:t>感觉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9348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创建和管理站点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站点</a:t>
            </a:r>
            <a:r>
              <a:rPr lang="zh-CN" altLang="en-US" dirty="0"/>
              <a:t>是一种管理网站中所有相关联文件的</a:t>
            </a:r>
            <a:r>
              <a:rPr lang="zh-CN" altLang="en-US" dirty="0" smtClean="0"/>
              <a:t>工具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通过</a:t>
            </a:r>
            <a:r>
              <a:rPr lang="zh-CN" altLang="en-US" dirty="0"/>
              <a:t>站点可以对网站的相关页面及各类素材进行统一</a:t>
            </a:r>
            <a:r>
              <a:rPr lang="zh-CN" altLang="en-US" dirty="0" smtClean="0"/>
              <a:t>管理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站点</a:t>
            </a:r>
            <a:r>
              <a:rPr lang="zh-CN" altLang="en-US" dirty="0"/>
              <a:t>就是一个文件夹，在这个文件夹里包含了网站中所有用到的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19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8615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</a:t>
            </a:r>
            <a:r>
              <a:rPr lang="zh-CN" altLang="en-US" dirty="0" smtClean="0"/>
              <a:t>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Clr>
                <a:srgbClr val="C00000"/>
              </a:buClr>
              <a:buFont typeface="Wingdings" pitchFamily="2" charset="2"/>
              <a:buChar char="l"/>
            </a:pPr>
            <a:r>
              <a:rPr lang="en-US" altLang="zh-CN" dirty="0" smtClean="0">
                <a:latin typeface="+mj-ea"/>
                <a:ea typeface="+mj-ea"/>
              </a:rPr>
              <a:t>  </a:t>
            </a:r>
            <a:r>
              <a:rPr lang="en-US" altLang="zh-CN" dirty="0">
                <a:latin typeface="+mj-ea"/>
                <a:ea typeface="+mj-ea"/>
              </a:rPr>
              <a:t>Dreamweaver CS6</a:t>
            </a:r>
            <a:r>
              <a:rPr lang="zh-CN" altLang="zh-CN" dirty="0">
                <a:latin typeface="+mj-ea"/>
                <a:ea typeface="+mj-ea"/>
              </a:rPr>
              <a:t>概述</a:t>
            </a:r>
          </a:p>
          <a:p>
            <a:pPr marL="457200" indent="-457200">
              <a:buClr>
                <a:srgbClr val="C00000"/>
              </a:buClr>
              <a:buFont typeface="Wingdings" pitchFamily="2" charset="2"/>
              <a:buChar char="l"/>
            </a:pPr>
            <a:r>
              <a:rPr lang="en-US" altLang="zh-CN" dirty="0" smtClean="0">
                <a:latin typeface="+mj-ea"/>
                <a:ea typeface="+mj-ea"/>
              </a:rPr>
              <a:t>  </a:t>
            </a:r>
            <a:r>
              <a:rPr lang="zh-CN" altLang="zh-CN" dirty="0" smtClean="0">
                <a:latin typeface="+mj-ea"/>
                <a:ea typeface="+mj-ea"/>
              </a:rPr>
              <a:t>创建</a:t>
            </a:r>
            <a:r>
              <a:rPr lang="zh-CN" altLang="zh-CN" dirty="0">
                <a:latin typeface="+mj-ea"/>
                <a:ea typeface="+mj-ea"/>
              </a:rPr>
              <a:t>网页文档</a:t>
            </a:r>
          </a:p>
          <a:p>
            <a:pPr marL="457200" indent="-457200">
              <a:buClr>
                <a:srgbClr val="C00000"/>
              </a:buClr>
              <a:buFont typeface="Wingdings" pitchFamily="2" charset="2"/>
              <a:buChar char="l"/>
            </a:pPr>
            <a:r>
              <a:rPr lang="en-US" altLang="zh-CN" dirty="0" smtClean="0">
                <a:latin typeface="+mj-ea"/>
                <a:ea typeface="+mj-ea"/>
              </a:rPr>
              <a:t>  </a:t>
            </a:r>
            <a:r>
              <a:rPr lang="zh-CN" altLang="zh-CN" dirty="0">
                <a:latin typeface="+mj-ea"/>
                <a:ea typeface="+mj-ea"/>
              </a:rPr>
              <a:t>网页布局</a:t>
            </a:r>
            <a:endParaRPr lang="en-US" altLang="zh-CN" dirty="0">
              <a:latin typeface="+mj-ea"/>
              <a:ea typeface="+mj-ea"/>
            </a:endParaRPr>
          </a:p>
          <a:p>
            <a:pPr marL="457200" indent="-457200">
              <a:buClr>
                <a:srgbClr val="C00000"/>
              </a:buClr>
              <a:buFont typeface="Wingdings" pitchFamily="2" charset="2"/>
              <a:buChar char="l"/>
            </a:pPr>
            <a:r>
              <a:rPr lang="en-US" altLang="zh-CN" dirty="0">
                <a:latin typeface="+mj-ea"/>
                <a:ea typeface="+mj-ea"/>
              </a:rPr>
              <a:t>  </a:t>
            </a:r>
            <a:r>
              <a:rPr lang="zh-CN" altLang="zh-CN" dirty="0">
                <a:latin typeface="+mj-ea"/>
                <a:ea typeface="+mj-ea"/>
              </a:rPr>
              <a:t>设计表单</a:t>
            </a:r>
          </a:p>
          <a:p>
            <a:pPr marL="457200" indent="-457200">
              <a:buClr>
                <a:srgbClr val="C00000"/>
              </a:buClr>
              <a:buFont typeface="Wingdings" pitchFamily="2" charset="2"/>
              <a:buChar char="l"/>
            </a:pPr>
            <a:r>
              <a:rPr lang="en-US" altLang="zh-CN" dirty="0">
                <a:latin typeface="+mj-ea"/>
                <a:ea typeface="+mj-ea"/>
              </a:rPr>
              <a:t>  </a:t>
            </a:r>
            <a:r>
              <a:rPr lang="zh-CN" altLang="zh-CN" dirty="0">
                <a:latin typeface="+mj-ea"/>
                <a:ea typeface="+mj-ea"/>
              </a:rPr>
              <a:t>使用行为和脚本制作网页特效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CB2756D-B55A-49F5-B798-8EC95242E72C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403397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创建</a:t>
            </a:r>
            <a:r>
              <a:rPr lang="zh-CN" altLang="en-US" dirty="0"/>
              <a:t>和管理站点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824536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创建</a:t>
            </a:r>
            <a:r>
              <a:rPr lang="zh-CN" altLang="en-US" dirty="0"/>
              <a:t>本地站点</a:t>
            </a:r>
          </a:p>
          <a:p>
            <a:pPr lvl="1">
              <a:lnSpc>
                <a:spcPts val="3500"/>
              </a:lnSpc>
            </a:pPr>
            <a:r>
              <a:rPr lang="zh-CN" altLang="en-US" dirty="0" smtClean="0"/>
              <a:t>创建</a:t>
            </a:r>
            <a:r>
              <a:rPr lang="zh-CN" altLang="en-US" dirty="0"/>
              <a:t>站点的第一步</a:t>
            </a:r>
            <a:r>
              <a:rPr lang="zh-CN" altLang="en-US" dirty="0" smtClean="0"/>
              <a:t>是创建</a:t>
            </a:r>
            <a:r>
              <a:rPr lang="zh-CN" altLang="en-US" dirty="0"/>
              <a:t>一个文件夹用来保存站点里的所有文件，这个过程称为定义本地站点。被指定的文件夹称为本地根</a:t>
            </a:r>
            <a:r>
              <a:rPr lang="zh-CN" altLang="en-US" dirty="0" smtClean="0"/>
              <a:t>文件夹</a:t>
            </a:r>
            <a:endParaRPr lang="zh-CN" altLang="en-US" dirty="0"/>
          </a:p>
          <a:p>
            <a:pPr lvl="1">
              <a:lnSpc>
                <a:spcPts val="3500"/>
              </a:lnSpc>
            </a:pPr>
            <a:r>
              <a:rPr lang="zh-CN" altLang="en-US" dirty="0" smtClean="0"/>
              <a:t>规划</a:t>
            </a:r>
            <a:r>
              <a:rPr lang="zh-CN" altLang="en-US" dirty="0"/>
              <a:t>网站</a:t>
            </a:r>
          </a:p>
          <a:p>
            <a:pPr marL="914400" lvl="2" indent="0">
              <a:lnSpc>
                <a:spcPts val="3500"/>
              </a:lnSpc>
              <a:buNone/>
            </a:pPr>
            <a:r>
              <a:rPr lang="zh-CN" altLang="en-US" dirty="0" smtClean="0"/>
              <a:t>网站</a:t>
            </a:r>
            <a:r>
              <a:rPr lang="zh-CN" altLang="en-US" dirty="0"/>
              <a:t>规划是网站设计的基础</a:t>
            </a:r>
            <a:r>
              <a:rPr lang="zh-CN" altLang="en-US" dirty="0" smtClean="0"/>
              <a:t>，网站</a:t>
            </a:r>
            <a:r>
              <a:rPr lang="zh-CN" altLang="en-US" dirty="0"/>
              <a:t>由栏目组成，各栏目又可以包含多个网页。一般来说，栏目划分不宜过多，以</a:t>
            </a:r>
            <a:r>
              <a:rPr lang="en-US" altLang="zh-CN" dirty="0">
                <a:solidFill>
                  <a:srgbClr val="FF0000"/>
                </a:solidFill>
              </a:rPr>
              <a:t>4~6</a:t>
            </a:r>
            <a:r>
              <a:rPr lang="zh-CN" altLang="en-US" dirty="0"/>
              <a:t>个</a:t>
            </a:r>
            <a:r>
              <a:rPr lang="zh-CN" altLang="en-US" dirty="0" smtClean="0"/>
              <a:t>为宜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20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955817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创建</a:t>
            </a:r>
            <a:r>
              <a:rPr lang="zh-CN" altLang="en-US" dirty="0"/>
              <a:t>和管理站点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24744"/>
            <a:ext cx="7787208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创建本地站点</a:t>
            </a:r>
          </a:p>
          <a:p>
            <a:pPr lvl="1">
              <a:lnSpc>
                <a:spcPct val="150000"/>
              </a:lnSpc>
            </a:pPr>
            <a:r>
              <a:rPr lang="zh-CN" altLang="en-US" dirty="0"/>
              <a:t>规划</a:t>
            </a:r>
            <a:r>
              <a:rPr lang="zh-CN" altLang="en-US" dirty="0" smtClean="0"/>
              <a:t>网站</a:t>
            </a:r>
            <a:endParaRPr lang="en-US" altLang="zh-CN" dirty="0" smtClean="0"/>
          </a:p>
          <a:p>
            <a:pPr marL="1371600" lvl="3" indent="0">
              <a:lnSpc>
                <a:spcPct val="150000"/>
              </a:lnSpc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设计</a:t>
            </a:r>
            <a:r>
              <a:rPr lang="zh-CN" altLang="en-US" dirty="0">
                <a:solidFill>
                  <a:srgbClr val="FF0000"/>
                </a:solidFill>
              </a:rPr>
              <a:t>“保护视力 珍爱光明”网站的</a:t>
            </a:r>
            <a:r>
              <a:rPr lang="zh-CN" altLang="en-US" dirty="0" smtClean="0">
                <a:solidFill>
                  <a:srgbClr val="FF0000"/>
                </a:solidFill>
              </a:rPr>
              <a:t>结构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3">
              <a:lnSpc>
                <a:spcPct val="150000"/>
              </a:lnSpc>
            </a:pPr>
            <a:r>
              <a:rPr lang="zh-CN" altLang="en-US" dirty="0" smtClean="0"/>
              <a:t>此</a:t>
            </a:r>
            <a:r>
              <a:rPr lang="zh-CN" altLang="en-US" dirty="0"/>
              <a:t>网站包含一个主页以及</a:t>
            </a:r>
            <a:r>
              <a:rPr lang="en-US" altLang="zh-CN" dirty="0"/>
              <a:t>4</a:t>
            </a:r>
            <a:r>
              <a:rPr lang="zh-CN" altLang="en-US" dirty="0"/>
              <a:t>个栏目，分别为科普知识、爱眼日、常见眼病和在线调查，这</a:t>
            </a:r>
            <a:r>
              <a:rPr lang="en-US" altLang="zh-CN" dirty="0"/>
              <a:t>4</a:t>
            </a:r>
            <a:r>
              <a:rPr lang="zh-CN" altLang="en-US" dirty="0"/>
              <a:t>个栏目是第二层面，可通过超链接进行页面</a:t>
            </a:r>
            <a:r>
              <a:rPr lang="zh-CN" altLang="en-US" dirty="0" smtClean="0"/>
              <a:t>转换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21</a:t>
            </a:fld>
            <a:endParaRPr lang="zh-CN" altLang="zh-CN"/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3542188509"/>
              </p:ext>
            </p:extLst>
          </p:nvPr>
        </p:nvGraphicFramePr>
        <p:xfrm>
          <a:off x="323528" y="3861048"/>
          <a:ext cx="8208912" cy="3168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7787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创建</a:t>
            </a:r>
            <a:r>
              <a:rPr lang="zh-CN" altLang="en-US" dirty="0"/>
              <a:t>和管理站点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创建</a:t>
            </a:r>
            <a:r>
              <a:rPr lang="zh-CN" altLang="en-US" dirty="0"/>
              <a:t>本地站点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创建站点</a:t>
            </a:r>
            <a:endParaRPr lang="en-US" altLang="zh-CN" dirty="0" smtClean="0"/>
          </a:p>
          <a:p>
            <a:pPr marL="274637" lvl="1" indent="0">
              <a:lnSpc>
                <a:spcPct val="150000"/>
              </a:lnSpc>
              <a:buNone/>
            </a:pPr>
            <a:r>
              <a:rPr lang="en-US" altLang="zh-CN" dirty="0" smtClean="0"/>
              <a:t>     </a:t>
            </a:r>
            <a:r>
              <a:rPr lang="zh-CN" altLang="zh-CN" dirty="0" smtClean="0"/>
              <a:t>使用</a:t>
            </a:r>
            <a:r>
              <a:rPr lang="zh-CN" altLang="zh-CN" dirty="0"/>
              <a:t>站点定义向导按提示一步步完成</a:t>
            </a:r>
            <a:r>
              <a:rPr lang="zh-CN" altLang="zh-CN" dirty="0" smtClean="0"/>
              <a:t>。</a:t>
            </a:r>
            <a:endParaRPr lang="zh-CN" altLang="en-US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建立</a:t>
            </a:r>
            <a:r>
              <a:rPr lang="zh-CN" altLang="en-US" dirty="0"/>
              <a:t>站点结构</a:t>
            </a:r>
          </a:p>
          <a:p>
            <a:pPr lvl="2">
              <a:lnSpc>
                <a:spcPct val="150000"/>
              </a:lnSpc>
            </a:pPr>
            <a:r>
              <a:rPr lang="zh-CN" altLang="en-US" dirty="0" smtClean="0"/>
              <a:t>创建</a:t>
            </a:r>
            <a:r>
              <a:rPr lang="zh-CN" altLang="en-US" dirty="0"/>
              <a:t>站点后就在本地计算机上建立了一个本地站点的根文件夹。之后还必须建立站点结构，即把网站中涉及到的文件分门别类，然后为各类文件分别建立</a:t>
            </a:r>
            <a:r>
              <a:rPr lang="zh-CN" altLang="en-US" dirty="0" smtClean="0"/>
              <a:t>文件夹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22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6814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“保护视力 珍爱光明”网站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23</a:t>
            </a:fld>
            <a:endParaRPr lang="zh-CN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55577" y="1378284"/>
            <a:ext cx="7344816" cy="5190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732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创建</a:t>
            </a:r>
            <a:r>
              <a:rPr lang="zh-CN" altLang="en-US" dirty="0"/>
              <a:t>和管理站点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755576" y="1510858"/>
            <a:ext cx="7787208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创建</a:t>
            </a:r>
            <a:r>
              <a:rPr lang="zh-CN" altLang="en-US" dirty="0"/>
              <a:t>本地站点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例</a:t>
            </a:r>
            <a:r>
              <a:rPr lang="zh-CN" altLang="en-US" dirty="0"/>
              <a:t>：</a:t>
            </a:r>
            <a:r>
              <a:rPr lang="zh-CN" altLang="en-US" dirty="0" smtClean="0"/>
              <a:t>定义</a:t>
            </a:r>
            <a:r>
              <a:rPr lang="zh-CN" altLang="en-US" dirty="0"/>
              <a:t>站点并建立站点结构</a:t>
            </a:r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en-US" dirty="0" smtClean="0"/>
              <a:t>定义</a:t>
            </a:r>
            <a:r>
              <a:rPr lang="zh-CN" altLang="en-US" dirty="0"/>
              <a:t>“保护视力 珍爱光明”站点并建立该站点的</a:t>
            </a:r>
            <a:r>
              <a:rPr lang="zh-CN" altLang="en-US" dirty="0" smtClean="0"/>
              <a:t>结构</a:t>
            </a:r>
            <a:endParaRPr lang="en-US" altLang="zh-CN" dirty="0" smtClean="0"/>
          </a:p>
          <a:p>
            <a:pPr marL="914400" lvl="2" indent="0">
              <a:lnSpc>
                <a:spcPct val="150000"/>
              </a:lnSpc>
              <a:buNone/>
            </a:pPr>
            <a:r>
              <a:rPr lang="zh-CN" altLang="zh-CN" dirty="0"/>
              <a:t>① 在</a:t>
            </a:r>
            <a:r>
              <a:rPr lang="en-US" altLang="zh-CN" dirty="0"/>
              <a:t>Windows</a:t>
            </a:r>
            <a:r>
              <a:rPr lang="zh-CN" altLang="zh-CN" dirty="0"/>
              <a:t>资源管理器中，在</a:t>
            </a:r>
            <a:r>
              <a:rPr lang="en-US" altLang="zh-CN" dirty="0"/>
              <a:t>D</a:t>
            </a:r>
            <a:r>
              <a:rPr lang="zh-CN" altLang="zh-CN" dirty="0"/>
              <a:t>盘下新建文件夹“</a:t>
            </a:r>
            <a:r>
              <a:rPr lang="en-US" altLang="zh-CN" dirty="0"/>
              <a:t>eye</a:t>
            </a:r>
            <a:r>
              <a:rPr lang="zh-CN" altLang="zh-CN" dirty="0"/>
              <a:t>”及其子文件夹“</a:t>
            </a:r>
            <a:r>
              <a:rPr lang="en-US" altLang="zh-CN" dirty="0"/>
              <a:t>images</a:t>
            </a:r>
            <a:r>
              <a:rPr lang="zh-CN" altLang="zh-CN" dirty="0"/>
              <a:t>”。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24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557330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创建</a:t>
            </a:r>
            <a:r>
              <a:rPr lang="zh-CN" altLang="en-US" dirty="0"/>
              <a:t>和管理站点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78396" y="1124744"/>
            <a:ext cx="7787208" cy="4824536"/>
          </a:xfrm>
        </p:spPr>
        <p:txBody>
          <a:bodyPr/>
          <a:lstStyle/>
          <a:p>
            <a:pPr marL="0" lvl="2" indent="0">
              <a:lnSpc>
                <a:spcPct val="150000"/>
              </a:lnSpc>
              <a:buNone/>
            </a:pPr>
            <a:r>
              <a:rPr lang="zh-CN" altLang="zh-CN" dirty="0" smtClean="0"/>
              <a:t>② </a:t>
            </a:r>
            <a:r>
              <a:rPr lang="zh-CN" altLang="zh-CN" dirty="0"/>
              <a:t>在</a:t>
            </a:r>
            <a:r>
              <a:rPr lang="en-US" altLang="zh-CN" dirty="0"/>
              <a:t>Dreamweaver</a:t>
            </a:r>
            <a:r>
              <a:rPr lang="zh-CN" altLang="zh-CN" dirty="0"/>
              <a:t>工作界面中单击菜单“站点”</a:t>
            </a:r>
            <a:r>
              <a:rPr lang="en-US" altLang="zh-CN" dirty="0"/>
              <a:t>|</a:t>
            </a:r>
            <a:r>
              <a:rPr lang="zh-CN" altLang="zh-CN" dirty="0"/>
              <a:t>“新建站点”，在弹出的“站点设置对象”对话框“站点”选项卡的“站点名称”框中输入“保护视力 珍爱光明”；单击“本地站点文件夹”右侧的“浏览文件夹”按钮</a:t>
            </a:r>
            <a:r>
              <a:rPr lang="en-US" altLang="zh-CN" dirty="0"/>
              <a:t> </a:t>
            </a:r>
            <a:r>
              <a:rPr lang="zh-CN" altLang="zh-CN" dirty="0"/>
              <a:t>，选择</a:t>
            </a:r>
            <a:r>
              <a:rPr lang="en-US" altLang="zh-CN" dirty="0"/>
              <a:t>D</a:t>
            </a:r>
            <a:r>
              <a:rPr lang="zh-CN" altLang="zh-CN" dirty="0"/>
              <a:t>盘</a:t>
            </a:r>
            <a:r>
              <a:rPr lang="en-US" altLang="zh-CN" dirty="0"/>
              <a:t>eye</a:t>
            </a:r>
            <a:r>
              <a:rPr lang="zh-CN" altLang="zh-CN" dirty="0"/>
              <a:t>文件夹（也可在文本框中直接输入“</a:t>
            </a:r>
            <a:r>
              <a:rPr lang="en-US" altLang="zh-CN" dirty="0"/>
              <a:t>D:\eye</a:t>
            </a:r>
            <a:r>
              <a:rPr lang="zh-CN" altLang="zh-CN" dirty="0"/>
              <a:t>”）。</a:t>
            </a:r>
          </a:p>
          <a:p>
            <a:pPr marL="914400" lvl="2" indent="0">
              <a:lnSpc>
                <a:spcPct val="150000"/>
              </a:lnSpc>
              <a:buNone/>
            </a:pP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25</a:t>
            </a:fld>
            <a:endParaRPr lang="zh-CN" altLang="zh-CN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5" y="3717032"/>
            <a:ext cx="4318611" cy="2781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961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创建</a:t>
            </a:r>
            <a:r>
              <a:rPr lang="zh-CN" altLang="en-US" dirty="0"/>
              <a:t>和管理站点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78396" y="1124744"/>
            <a:ext cx="7787208" cy="4824536"/>
          </a:xfrm>
        </p:spPr>
        <p:txBody>
          <a:bodyPr/>
          <a:lstStyle/>
          <a:p>
            <a:pPr marL="0" lvl="2" indent="0">
              <a:lnSpc>
                <a:spcPct val="150000"/>
              </a:lnSpc>
              <a:buNone/>
            </a:pPr>
            <a:r>
              <a:rPr lang="zh-CN" altLang="zh-CN" dirty="0"/>
              <a:t>③ 单击“高级设置”选项卡，单击“默认图像文件夹”的“浏览文件夹”按钮</a:t>
            </a:r>
            <a:r>
              <a:rPr lang="en-US" altLang="zh-CN" dirty="0"/>
              <a:t> </a:t>
            </a:r>
            <a:r>
              <a:rPr lang="zh-CN" altLang="zh-CN" dirty="0"/>
              <a:t>，选择</a:t>
            </a:r>
            <a:r>
              <a:rPr lang="en-US" altLang="zh-CN" dirty="0"/>
              <a:t>D</a:t>
            </a:r>
            <a:r>
              <a:rPr lang="zh-CN" altLang="zh-CN" dirty="0"/>
              <a:t>盘</a:t>
            </a:r>
            <a:r>
              <a:rPr lang="en-US" altLang="zh-CN" dirty="0"/>
              <a:t>eye</a:t>
            </a:r>
            <a:r>
              <a:rPr lang="zh-CN" altLang="zh-CN" dirty="0"/>
              <a:t>文件夹的子文件夹“</a:t>
            </a:r>
            <a:r>
              <a:rPr lang="en-US" altLang="zh-CN" dirty="0"/>
              <a:t>images</a:t>
            </a:r>
            <a:r>
              <a:rPr lang="zh-CN" altLang="zh-CN" dirty="0"/>
              <a:t>”，单击【保存】按钮，站点定义完毕</a:t>
            </a:r>
            <a:r>
              <a:rPr lang="zh-CN" altLang="zh-CN" dirty="0" smtClean="0"/>
              <a:t>。</a:t>
            </a:r>
            <a:endParaRPr lang="zh-CN" altLang="zh-CN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26</a:t>
            </a:fld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852936"/>
            <a:ext cx="4613125" cy="29520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06373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创建和管理站点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96752"/>
            <a:ext cx="4978896" cy="5112568"/>
          </a:xfrm>
        </p:spPr>
        <p:txBody>
          <a:bodyPr/>
          <a:lstStyle/>
          <a:p>
            <a:pPr fontAlgn="ctr">
              <a:lnSpc>
                <a:spcPts val="3200"/>
              </a:lnSpc>
            </a:pPr>
            <a:r>
              <a:rPr lang="zh-CN" altLang="zh-CN" sz="2000" b="0" dirty="0" smtClean="0"/>
              <a:t>④ </a:t>
            </a:r>
            <a:r>
              <a:rPr lang="zh-CN" altLang="zh-CN" sz="2000" b="0" dirty="0"/>
              <a:t>在“文件”面板中，右击“站点 </a:t>
            </a:r>
            <a:r>
              <a:rPr lang="en-US" altLang="zh-CN" sz="2000" b="0" dirty="0"/>
              <a:t>- </a:t>
            </a:r>
            <a:r>
              <a:rPr lang="zh-CN" altLang="zh-CN" sz="2000" b="0" dirty="0"/>
              <a:t>保护视力 珍爱光明”，在弹出的快捷菜单中选择“新建文件夹”，并将该文件夹命名为“</a:t>
            </a:r>
            <a:r>
              <a:rPr lang="en-US" altLang="zh-CN" sz="2000" b="0" dirty="0" err="1"/>
              <a:t>kpzs</a:t>
            </a:r>
            <a:r>
              <a:rPr lang="zh-CN" altLang="zh-CN" sz="2000" b="0" dirty="0"/>
              <a:t>”，用于存放科普知识页面的有关内容。 </a:t>
            </a:r>
            <a:r>
              <a:rPr lang="zh-CN" altLang="zh-CN" sz="2000" b="0" dirty="0" smtClean="0"/>
              <a:t>建立</a:t>
            </a:r>
            <a:r>
              <a:rPr lang="zh-CN" altLang="zh-CN" sz="2000" b="0" dirty="0"/>
              <a:t>文件夹“</a:t>
            </a:r>
            <a:r>
              <a:rPr lang="en-US" altLang="zh-CN" sz="2000" b="0" dirty="0" err="1"/>
              <a:t>ayr</a:t>
            </a:r>
            <a:r>
              <a:rPr lang="zh-CN" altLang="zh-CN" sz="2000" b="0" dirty="0"/>
              <a:t>”、“</a:t>
            </a:r>
            <a:r>
              <a:rPr lang="en-US" altLang="zh-CN" sz="2000" b="0" dirty="0" err="1"/>
              <a:t>cjyb</a:t>
            </a:r>
            <a:r>
              <a:rPr lang="zh-CN" altLang="zh-CN" sz="2000" b="0" dirty="0"/>
              <a:t>”和“</a:t>
            </a:r>
            <a:r>
              <a:rPr lang="en-US" altLang="zh-CN" sz="2000" b="0" dirty="0" err="1"/>
              <a:t>zxdc</a:t>
            </a:r>
            <a:r>
              <a:rPr lang="zh-CN" altLang="zh-CN" sz="2000" b="0" dirty="0"/>
              <a:t>”，分别存放爱眼日页面、常见眼病页面和在线调查页面的有关内容。</a:t>
            </a:r>
          </a:p>
          <a:p>
            <a:pPr fontAlgn="ctr">
              <a:lnSpc>
                <a:spcPts val="3200"/>
              </a:lnSpc>
            </a:pPr>
            <a:r>
              <a:rPr lang="zh-CN" altLang="zh-CN" sz="2000" b="0" dirty="0">
                <a:latin typeface="宋体"/>
                <a:ea typeface="宋体"/>
              </a:rPr>
              <a:t>⑤</a:t>
            </a:r>
            <a:r>
              <a:rPr lang="zh-CN" altLang="zh-CN" sz="2000" b="0" dirty="0" smtClean="0"/>
              <a:t> </a:t>
            </a:r>
            <a:r>
              <a:rPr lang="zh-CN" altLang="zh-CN" sz="2000" b="0" dirty="0"/>
              <a:t>右击“站点 </a:t>
            </a:r>
            <a:r>
              <a:rPr lang="en-US" altLang="zh-CN" sz="2000" b="0" dirty="0"/>
              <a:t>- </a:t>
            </a:r>
            <a:r>
              <a:rPr lang="zh-CN" altLang="zh-CN" sz="2000" b="0" dirty="0"/>
              <a:t>保护视力 珍爱光明”，在弹出的快捷菜单中选择“新建文件”，并将该文件命名为“</a:t>
            </a:r>
            <a:r>
              <a:rPr lang="en-US" altLang="zh-CN" sz="2000" b="0" dirty="0"/>
              <a:t>index.html</a:t>
            </a:r>
            <a:r>
              <a:rPr lang="zh-CN" altLang="zh-CN" sz="2000" b="0" dirty="0"/>
              <a:t>”，作为本站点的主页。 </a:t>
            </a:r>
          </a:p>
          <a:p>
            <a:pPr>
              <a:lnSpc>
                <a:spcPts val="3200"/>
              </a:lnSpc>
            </a:pPr>
            <a:endParaRPr lang="zh-CN" altLang="en-US" sz="20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27</a:t>
            </a:fld>
            <a:endParaRPr lang="zh-CN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060849"/>
            <a:ext cx="2942934" cy="367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84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创建</a:t>
            </a:r>
            <a:r>
              <a:rPr lang="zh-CN" altLang="en-US" dirty="0"/>
              <a:t>和管理站点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8003232" cy="4824536"/>
          </a:xfrm>
        </p:spPr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管理站</a:t>
            </a:r>
            <a:r>
              <a:rPr lang="zh-CN" altLang="en-US" dirty="0"/>
              <a:t>点</a:t>
            </a:r>
          </a:p>
          <a:p>
            <a:pPr lvl="1"/>
            <a:r>
              <a:rPr lang="zh-CN" altLang="en-US" dirty="0" smtClean="0"/>
              <a:t>通过</a:t>
            </a:r>
            <a:r>
              <a:rPr lang="zh-CN" altLang="en-US" dirty="0"/>
              <a:t>“管理站点”对话框完成对站点的新建、编辑、复制、删除、导出和导入</a:t>
            </a:r>
            <a:r>
              <a:rPr lang="zh-CN" altLang="en-US" dirty="0" smtClean="0"/>
              <a:t>操作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单击</a:t>
            </a:r>
            <a:r>
              <a:rPr lang="zh-CN" altLang="en-US" dirty="0"/>
              <a:t>菜单“站点”</a:t>
            </a:r>
            <a:r>
              <a:rPr lang="en-US" altLang="zh-CN" dirty="0"/>
              <a:t>|“</a:t>
            </a:r>
            <a:r>
              <a:rPr lang="zh-CN" altLang="en-US" dirty="0"/>
              <a:t>管理站点”，打开“管理站点”</a:t>
            </a:r>
            <a:r>
              <a:rPr lang="zh-CN" altLang="en-US" dirty="0" smtClean="0"/>
              <a:t>对话框</a:t>
            </a:r>
            <a:endParaRPr lang="en-US" altLang="zh-CN" dirty="0" smtClean="0"/>
          </a:p>
          <a:p>
            <a:pPr marL="914400" lvl="2" indent="0">
              <a:buNone/>
            </a:pPr>
            <a:r>
              <a:rPr lang="zh-CN" altLang="en-US" dirty="0" smtClean="0"/>
              <a:t>选中</a:t>
            </a:r>
            <a:r>
              <a:rPr lang="zh-CN" altLang="en-US" dirty="0"/>
              <a:t>要进行操作的站点名称后单击相应按钮完成相应的</a:t>
            </a:r>
            <a:r>
              <a:rPr lang="zh-CN" altLang="en-US" dirty="0" smtClean="0"/>
              <a:t>操作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28</a:t>
            </a:fld>
            <a:endParaRPr lang="zh-CN" altLang="zh-CN"/>
          </a:p>
        </p:txBody>
      </p:sp>
      <p:pic>
        <p:nvPicPr>
          <p:cNvPr id="11" name="图片 10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861048"/>
            <a:ext cx="381642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20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创建</a:t>
            </a:r>
            <a:r>
              <a:rPr lang="zh-CN" altLang="en-US" dirty="0"/>
              <a:t>网页文档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395536" y="1340768"/>
            <a:ext cx="7931224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网页</a:t>
            </a:r>
            <a:r>
              <a:rPr lang="zh-CN" altLang="en-US" dirty="0"/>
              <a:t>文档主要</a:t>
            </a:r>
            <a:r>
              <a:rPr lang="zh-CN" altLang="en-US" dirty="0" smtClean="0"/>
              <a:t>是</a:t>
            </a:r>
            <a:r>
              <a:rPr lang="en-US" altLang="zh-CN" dirty="0" smtClean="0"/>
              <a:t>HTML</a:t>
            </a:r>
            <a:r>
              <a:rPr lang="zh-CN" altLang="en-US" dirty="0"/>
              <a:t>（超文本标记语言）文件，文件扩展名</a:t>
            </a:r>
            <a:r>
              <a:rPr lang="zh-CN" altLang="en-US" dirty="0" smtClean="0"/>
              <a:t>为</a:t>
            </a:r>
            <a:r>
              <a:rPr lang="en-US" altLang="zh-CN" dirty="0" smtClean="0"/>
              <a:t>.html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29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8898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en-US" altLang="zh-CN" cap="none" dirty="0"/>
              <a:t>Dreamweaver</a:t>
            </a:r>
            <a:r>
              <a:rPr lang="en-US" altLang="zh-CN" dirty="0"/>
              <a:t> CS6</a:t>
            </a:r>
            <a:r>
              <a:rPr lang="zh-CN" altLang="en-US" dirty="0"/>
              <a:t> </a:t>
            </a:r>
            <a:r>
              <a:rPr lang="zh-CN" altLang="zh-CN" dirty="0"/>
              <a:t>概述</a:t>
            </a:r>
            <a:endParaRPr lang="zh-CN" altLang="en-US" dirty="0">
              <a:latin typeface="+mj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itchFamily="2" charset="2"/>
              <a:buChar char="Ø"/>
            </a:pPr>
            <a:r>
              <a:rPr lang="en-US" altLang="zh-CN" dirty="0" smtClean="0"/>
              <a:t>  </a:t>
            </a:r>
            <a:r>
              <a:rPr lang="en-US" altLang="zh-CN" dirty="0"/>
              <a:t>Dreamweaver CS6工作界面	</a:t>
            </a:r>
            <a:endParaRPr lang="zh-CN" altLang="zh-CN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网页与网站设计</a:t>
            </a:r>
            <a:r>
              <a:rPr lang="en-US" altLang="zh-CN" dirty="0"/>
              <a:t>	</a:t>
            </a:r>
            <a:endParaRPr lang="zh-CN" altLang="zh-CN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altLang="zh-CN" dirty="0" smtClean="0"/>
              <a:t>  </a:t>
            </a:r>
            <a:r>
              <a:rPr lang="en-US" altLang="zh-CN" dirty="0" err="1"/>
              <a:t>创建和管理站点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D639411-250D-4D2B-AAB3-2D869AB18F58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59366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zh-CN" dirty="0"/>
              <a:t>创建网页文档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buFont typeface="Wingdings" pitchFamily="2" charset="2"/>
              <a:buChar char="Ø"/>
            </a:pPr>
            <a:r>
              <a:rPr lang="en-US" altLang="zh-CN" dirty="0" smtClean="0"/>
              <a:t> </a:t>
            </a:r>
            <a:r>
              <a:rPr lang="en-US" altLang="zh-CN" dirty="0" err="1" smtClean="0"/>
              <a:t>创建</a:t>
            </a:r>
            <a:r>
              <a:rPr lang="en-US" altLang="zh-CN" dirty="0" err="1"/>
              <a:t>、打开和保存文档</a:t>
            </a:r>
            <a:r>
              <a:rPr lang="en-US" altLang="zh-CN" dirty="0"/>
              <a:t>	</a:t>
            </a:r>
            <a:endParaRPr lang="zh-CN" altLang="zh-CN" dirty="0"/>
          </a:p>
          <a:p>
            <a:pPr marL="457200" indent="-457200" eaLnBrk="0" hangingPunct="0">
              <a:buFont typeface="Wingdings" pitchFamily="2" charset="2"/>
              <a:buChar char="Ø"/>
            </a:pPr>
            <a:r>
              <a:rPr lang="en-US" altLang="zh-CN" dirty="0" smtClean="0"/>
              <a:t> </a:t>
            </a:r>
            <a:r>
              <a:rPr lang="en-US" altLang="zh-CN" dirty="0" err="1" smtClean="0"/>
              <a:t>插入文本</a:t>
            </a:r>
            <a:r>
              <a:rPr lang="en-US" altLang="zh-CN" dirty="0"/>
              <a:t>	</a:t>
            </a:r>
            <a:endParaRPr lang="zh-CN" altLang="zh-CN" dirty="0"/>
          </a:p>
          <a:p>
            <a:pPr marL="457200" indent="-457200" eaLnBrk="0" hangingPunct="0">
              <a:buFont typeface="Wingdings" pitchFamily="2" charset="2"/>
              <a:buChar char="Ø"/>
            </a:pPr>
            <a:r>
              <a:rPr lang="en-US" altLang="zh-CN" dirty="0" smtClean="0"/>
              <a:t> </a:t>
            </a:r>
            <a:r>
              <a:rPr lang="en-US" altLang="zh-CN" dirty="0" err="1" smtClean="0"/>
              <a:t>插入图像</a:t>
            </a:r>
            <a:r>
              <a:rPr lang="en-US" altLang="zh-CN" dirty="0"/>
              <a:t>	</a:t>
            </a:r>
            <a:endParaRPr lang="zh-CN" altLang="zh-CN" dirty="0"/>
          </a:p>
          <a:p>
            <a:pPr marL="457200" indent="-457200" eaLnBrk="0" hangingPunct="0">
              <a:buFont typeface="Wingdings" pitchFamily="2" charset="2"/>
              <a:buChar char="Ø"/>
            </a:pPr>
            <a:r>
              <a:rPr lang="en-US" altLang="zh-CN" dirty="0" smtClean="0"/>
              <a:t> </a:t>
            </a:r>
            <a:r>
              <a:rPr lang="en-US" altLang="zh-CN" dirty="0" err="1" smtClean="0"/>
              <a:t>页面属性设置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612D048-01F1-4198-BB0C-BD931C75CC3B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30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837704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zh-CN" dirty="0" smtClean="0"/>
              <a:t>创建</a:t>
            </a:r>
            <a:r>
              <a:rPr lang="zh-CN" altLang="zh-CN" dirty="0"/>
              <a:t>、打开和保存文档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zh-CN" dirty="0" smtClean="0"/>
              <a:t>创建</a:t>
            </a:r>
            <a:r>
              <a:rPr lang="zh-CN" altLang="zh-CN" dirty="0"/>
              <a:t>网页文档</a:t>
            </a:r>
          </a:p>
          <a:p>
            <a:pPr lvl="1">
              <a:lnSpc>
                <a:spcPct val="150000"/>
              </a:lnSpc>
            </a:pPr>
            <a:r>
              <a:rPr lang="zh-CN" altLang="zh-CN" dirty="0"/>
              <a:t>以下两种方法都可以创建网页文档：</a:t>
            </a:r>
          </a:p>
          <a:p>
            <a:pPr lvl="2">
              <a:lnSpc>
                <a:spcPct val="150000"/>
              </a:lnSpc>
            </a:pPr>
            <a:r>
              <a:rPr lang="zh-CN" altLang="zh-CN" dirty="0"/>
              <a:t>在欢迎界面的“新建”选项组下的单击“</a:t>
            </a:r>
            <a:r>
              <a:rPr lang="en-US" altLang="zh-CN" dirty="0"/>
              <a:t>HTML</a:t>
            </a:r>
            <a:r>
              <a:rPr lang="zh-CN" altLang="zh-CN" dirty="0"/>
              <a:t>”</a:t>
            </a:r>
          </a:p>
          <a:p>
            <a:pPr lvl="2">
              <a:lnSpc>
                <a:spcPct val="150000"/>
              </a:lnSpc>
            </a:pPr>
            <a:r>
              <a:rPr lang="zh-CN" altLang="zh-CN" dirty="0"/>
              <a:t>在工作界面中单击菜单“文件”</a:t>
            </a:r>
            <a:r>
              <a:rPr lang="en-US" altLang="zh-CN" dirty="0"/>
              <a:t>|</a:t>
            </a:r>
            <a:r>
              <a:rPr lang="zh-CN" altLang="zh-CN" dirty="0"/>
              <a:t>“新建”，在打开的“新建文档”对话框“页面类型列表框中单击“</a:t>
            </a:r>
            <a:r>
              <a:rPr lang="en-US" altLang="zh-CN" dirty="0"/>
              <a:t>HTML</a:t>
            </a:r>
            <a:r>
              <a:rPr lang="zh-CN" altLang="zh-CN" dirty="0"/>
              <a:t>”，然后单击【创建】按钮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614A733-7397-4656-BF84-5C112FFD5433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31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342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zh-CN" dirty="0"/>
              <a:t>创建、打开和保存文档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2. </a:t>
            </a:r>
            <a:r>
              <a:rPr lang="zh-CN" altLang="zh-CN" dirty="0" smtClean="0"/>
              <a:t>打开</a:t>
            </a:r>
            <a:r>
              <a:rPr lang="zh-CN" altLang="zh-CN" dirty="0"/>
              <a:t>网页</a:t>
            </a:r>
            <a:r>
              <a:rPr lang="zh-CN" altLang="zh-CN" dirty="0" smtClean="0"/>
              <a:t>文档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zh-CN" dirty="0" smtClean="0"/>
              <a:t>打开</a:t>
            </a:r>
            <a:r>
              <a:rPr lang="zh-CN" altLang="zh-CN" dirty="0"/>
              <a:t>已建的</a:t>
            </a:r>
            <a:r>
              <a:rPr lang="en-US" altLang="zh-CN" dirty="0"/>
              <a:t>HTML</a:t>
            </a:r>
            <a:r>
              <a:rPr lang="zh-CN" altLang="zh-CN" dirty="0"/>
              <a:t>文档，有以下三种方法： </a:t>
            </a:r>
          </a:p>
          <a:p>
            <a:pPr lvl="2">
              <a:lnSpc>
                <a:spcPct val="150000"/>
              </a:lnSpc>
            </a:pPr>
            <a:r>
              <a:rPr lang="zh-CN" altLang="zh-CN" dirty="0"/>
              <a:t>在工作界面中单击菜单“文件”</a:t>
            </a:r>
            <a:r>
              <a:rPr lang="en-US" altLang="zh-CN" dirty="0"/>
              <a:t>|</a:t>
            </a:r>
            <a:r>
              <a:rPr lang="zh-CN" altLang="zh-CN" dirty="0"/>
              <a:t>“打开”，在“打开”对话框中指定要打开的文件</a:t>
            </a:r>
          </a:p>
          <a:p>
            <a:pPr lvl="2">
              <a:lnSpc>
                <a:spcPct val="150000"/>
              </a:lnSpc>
            </a:pPr>
            <a:r>
              <a:rPr lang="zh-CN" altLang="zh-CN" dirty="0"/>
              <a:t>在工作界面的文件面板中双击想要打开的文件</a:t>
            </a:r>
          </a:p>
          <a:p>
            <a:pPr lvl="2">
              <a:lnSpc>
                <a:spcPct val="150000"/>
              </a:lnSpc>
            </a:pPr>
            <a:r>
              <a:rPr lang="zh-CN" altLang="zh-CN" dirty="0"/>
              <a:t>在资源管理器中右击文件，选择“</a:t>
            </a:r>
            <a:r>
              <a:rPr lang="en-US" altLang="zh-CN" dirty="0"/>
              <a:t>Edit with Adobe Dreamweaver CS6</a:t>
            </a:r>
            <a:r>
              <a:rPr lang="zh-CN" altLang="zh-CN" dirty="0"/>
              <a:t>”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E959908-EED0-4F57-BB46-7ED40E5CABB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32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74915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zh-CN" dirty="0" smtClean="0"/>
              <a:t>创建</a:t>
            </a:r>
            <a:r>
              <a:rPr lang="zh-CN" altLang="zh-CN" dirty="0"/>
              <a:t>、打开和保存文档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altLang="zh-CN" dirty="0" smtClean="0"/>
              <a:t>3. </a:t>
            </a:r>
            <a:r>
              <a:rPr lang="zh-CN" altLang="zh-CN" dirty="0" smtClean="0"/>
              <a:t>保存</a:t>
            </a:r>
            <a:r>
              <a:rPr lang="zh-CN" altLang="zh-CN" dirty="0"/>
              <a:t>网页文档</a:t>
            </a:r>
          </a:p>
          <a:p>
            <a:pPr lvl="1">
              <a:lnSpc>
                <a:spcPts val="3300"/>
              </a:lnSpc>
            </a:pPr>
            <a:r>
              <a:rPr lang="zh-CN" altLang="zh-CN" dirty="0" smtClean="0"/>
              <a:t>如果</a:t>
            </a:r>
            <a:r>
              <a:rPr lang="zh-CN" altLang="zh-CN" dirty="0"/>
              <a:t>工作窗口文件标签中显示的文件名后面</a:t>
            </a:r>
            <a:r>
              <a:rPr lang="zh-CN" altLang="zh-CN" dirty="0" smtClean="0"/>
              <a:t>带“</a:t>
            </a:r>
            <a:r>
              <a:rPr lang="en-US" altLang="zh-CN" dirty="0"/>
              <a:t>*</a:t>
            </a:r>
            <a:r>
              <a:rPr lang="zh-CN" altLang="zh-CN" dirty="0"/>
              <a:t>”，表示该文件尚未</a:t>
            </a:r>
            <a:r>
              <a:rPr lang="zh-CN" altLang="zh-CN" dirty="0" smtClean="0"/>
              <a:t>保存</a:t>
            </a:r>
            <a:endParaRPr lang="en-US" altLang="zh-CN" dirty="0" smtClean="0"/>
          </a:p>
          <a:p>
            <a:pPr lvl="1">
              <a:lnSpc>
                <a:spcPts val="3300"/>
              </a:lnSpc>
            </a:pPr>
            <a:r>
              <a:rPr lang="zh-CN" altLang="zh-CN" dirty="0" smtClean="0"/>
              <a:t>可用</a:t>
            </a:r>
            <a:r>
              <a:rPr lang="zh-CN" altLang="zh-CN" dirty="0"/>
              <a:t>以下三种方法保存：</a:t>
            </a:r>
          </a:p>
          <a:p>
            <a:pPr lvl="2" eaLnBrk="0" hangingPunct="0"/>
            <a:r>
              <a:rPr lang="zh-CN" altLang="zh-CN" dirty="0"/>
              <a:t>单击菜单“文件”</a:t>
            </a:r>
            <a:r>
              <a:rPr lang="en-US" altLang="zh-CN" dirty="0"/>
              <a:t>|</a:t>
            </a:r>
            <a:r>
              <a:rPr lang="zh-CN" altLang="zh-CN" dirty="0"/>
              <a:t>“保存”，或按【</a:t>
            </a:r>
            <a:r>
              <a:rPr lang="en-US" altLang="zh-CN" dirty="0" err="1"/>
              <a:t>Ctrl+S</a:t>
            </a:r>
            <a:r>
              <a:rPr lang="zh-CN" altLang="zh-CN" dirty="0"/>
              <a:t>】键，保存更改的</a:t>
            </a:r>
            <a:r>
              <a:rPr lang="zh-CN" altLang="zh-CN" dirty="0" smtClean="0"/>
              <a:t>文档</a:t>
            </a:r>
            <a:endParaRPr lang="zh-CN" altLang="zh-CN" dirty="0"/>
          </a:p>
          <a:p>
            <a:pPr lvl="2" eaLnBrk="0" hangingPunct="0"/>
            <a:r>
              <a:rPr lang="zh-CN" altLang="zh-CN" dirty="0"/>
              <a:t>单击菜单“文件”</a:t>
            </a:r>
            <a:r>
              <a:rPr lang="en-US" altLang="zh-CN" dirty="0"/>
              <a:t>|</a:t>
            </a:r>
            <a:r>
              <a:rPr lang="zh-CN" altLang="zh-CN" dirty="0"/>
              <a:t>“另存为”，或按【</a:t>
            </a:r>
            <a:r>
              <a:rPr lang="en-US" altLang="zh-CN" dirty="0" err="1"/>
              <a:t>Ctrl+Shift+S</a:t>
            </a:r>
            <a:r>
              <a:rPr lang="zh-CN" altLang="zh-CN" dirty="0"/>
              <a:t>】键，将文档存储为</a:t>
            </a:r>
            <a:r>
              <a:rPr lang="zh-CN" altLang="zh-CN" dirty="0" smtClean="0"/>
              <a:t>副本</a:t>
            </a:r>
            <a:endParaRPr lang="zh-CN" altLang="zh-CN" dirty="0"/>
          </a:p>
          <a:p>
            <a:pPr lvl="2" eaLnBrk="0" hangingPunct="0"/>
            <a:r>
              <a:rPr lang="zh-CN" altLang="zh-CN" dirty="0"/>
              <a:t>单击菜单“文件”</a:t>
            </a:r>
            <a:r>
              <a:rPr lang="en-US" altLang="zh-CN" dirty="0"/>
              <a:t>|</a:t>
            </a:r>
            <a:r>
              <a:rPr lang="zh-CN" altLang="zh-CN" dirty="0"/>
              <a:t>“保存全部”，保存已打开的所有</a:t>
            </a:r>
            <a:r>
              <a:rPr lang="zh-CN" altLang="zh-CN" dirty="0" smtClean="0"/>
              <a:t>文档</a:t>
            </a:r>
            <a:endParaRPr lang="en-US" altLang="zh-CN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33</a:t>
            </a:fld>
            <a:endParaRPr lang="zh-CN" altLang="zh-CN"/>
          </a:p>
        </p:txBody>
      </p:sp>
      <p:sp>
        <p:nvSpPr>
          <p:cNvPr id="6" name="矩形 5"/>
          <p:cNvSpPr/>
          <p:nvPr/>
        </p:nvSpPr>
        <p:spPr>
          <a:xfrm>
            <a:off x="1259632" y="5373216"/>
            <a:ext cx="6552728" cy="8996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4637" lvl="1" indent="0">
              <a:lnSpc>
                <a:spcPts val="3300"/>
              </a:lnSpc>
              <a:spcBef>
                <a:spcPts val="1200"/>
              </a:spcBef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注意：</a:t>
            </a:r>
            <a:r>
              <a:rPr lang="zh-CN" altLang="zh-CN" sz="2400" b="1" dirty="0">
                <a:solidFill>
                  <a:srgbClr val="FF0000"/>
                </a:solidFill>
              </a:rPr>
              <a:t>给文件或文件夹命名时，可使用英文字母、数字或下划线，尽量不要使用汉字。</a:t>
            </a:r>
          </a:p>
        </p:txBody>
      </p:sp>
    </p:spTree>
    <p:extLst>
      <p:ext uri="{BB962C8B-B14F-4D97-AF65-F5344CB8AC3E}">
        <p14:creationId xmlns:p14="http://schemas.microsoft.com/office/powerpoint/2010/main" val="183420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插入文本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插入文本</a:t>
            </a:r>
            <a:endParaRPr lang="zh-CN" altLang="en-US" dirty="0"/>
          </a:p>
          <a:p>
            <a:pPr lvl="1">
              <a:lnSpc>
                <a:spcPts val="3300"/>
              </a:lnSpc>
            </a:pPr>
            <a:r>
              <a:rPr lang="zh-CN" altLang="en-US" dirty="0"/>
              <a:t>插入特殊字符：单击菜单“插入”</a:t>
            </a:r>
            <a:r>
              <a:rPr lang="en-US" altLang="zh-CN" dirty="0"/>
              <a:t>|</a:t>
            </a:r>
            <a:r>
              <a:rPr lang="en-US" altLang="zh-CN" dirty="0">
                <a:latin typeface="+mn-ea"/>
              </a:rPr>
              <a:t>“</a:t>
            </a:r>
            <a:r>
              <a:rPr lang="en-US" altLang="zh-CN" dirty="0"/>
              <a:t>HTML</a:t>
            </a:r>
            <a:r>
              <a:rPr lang="en-US" altLang="zh-CN" dirty="0">
                <a:latin typeface="+mn-ea"/>
              </a:rPr>
              <a:t>”</a:t>
            </a:r>
            <a:r>
              <a:rPr lang="en-US" altLang="zh-CN" dirty="0"/>
              <a:t>|</a:t>
            </a:r>
            <a:r>
              <a:rPr lang="en-US" altLang="zh-CN" dirty="0">
                <a:latin typeface="+mn-ea"/>
              </a:rPr>
              <a:t>“</a:t>
            </a:r>
            <a:r>
              <a:rPr lang="zh-CN" altLang="en-US" dirty="0"/>
              <a:t>特殊字符”，在子菜单中选择“换行符”、“不换行空格”、“左引号”、“右引号”或“版权”，可分别插入换行符、空格符、左右双引号及版权符号“</a:t>
            </a:r>
            <a:r>
              <a:rPr lang="en-US" altLang="zh-CN" dirty="0" smtClean="0"/>
              <a:t>©”</a:t>
            </a:r>
            <a:r>
              <a:rPr lang="zh-CN" altLang="en-US" dirty="0" smtClean="0"/>
              <a:t>。或使用插入面板插入。</a:t>
            </a:r>
            <a:endParaRPr lang="zh-CN" altLang="en-US" dirty="0"/>
          </a:p>
          <a:p>
            <a:pPr lvl="1">
              <a:lnSpc>
                <a:spcPts val="3300"/>
              </a:lnSpc>
            </a:pPr>
            <a:r>
              <a:rPr lang="zh-CN" altLang="en-US" dirty="0"/>
              <a:t>插入水平线：单击菜单“插入”</a:t>
            </a:r>
            <a:r>
              <a:rPr lang="en-US" altLang="zh-CN" dirty="0"/>
              <a:t>|</a:t>
            </a:r>
            <a:r>
              <a:rPr lang="en-US" altLang="zh-CN" dirty="0">
                <a:latin typeface="黑体" pitchFamily="2" charset="-122"/>
                <a:ea typeface="黑体" pitchFamily="2" charset="-122"/>
              </a:rPr>
              <a:t>“</a:t>
            </a:r>
            <a:r>
              <a:rPr lang="en-US" altLang="zh-CN" dirty="0"/>
              <a:t>HTML</a:t>
            </a:r>
            <a:r>
              <a:rPr lang="en-US" altLang="zh-CN" dirty="0">
                <a:latin typeface="+mn-ea"/>
              </a:rPr>
              <a:t>”|“</a:t>
            </a:r>
            <a:r>
              <a:rPr lang="zh-CN" altLang="en-US" dirty="0"/>
              <a:t>水平线”，或单击“插入”面板“常用”子面板中的“水平线”，可在插入点位置插入一条</a:t>
            </a:r>
            <a:r>
              <a:rPr lang="zh-CN" altLang="en-US" dirty="0" smtClean="0"/>
              <a:t>水平线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34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03742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插入</a:t>
            </a:r>
            <a:r>
              <a:rPr lang="zh-CN" altLang="en-US" dirty="0"/>
              <a:t>文本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altLang="zh-CN" smtClean="0"/>
              <a:t>2. </a:t>
            </a:r>
            <a:r>
              <a:rPr lang="zh-CN" altLang="en-US" smtClean="0"/>
              <a:t>设置</a:t>
            </a:r>
            <a:r>
              <a:rPr lang="zh-CN" altLang="en-US"/>
              <a:t>文本</a:t>
            </a:r>
            <a:r>
              <a:rPr lang="zh-CN" altLang="en-US" smtClean="0"/>
              <a:t>属性</a:t>
            </a:r>
            <a:endParaRPr lang="en-US" altLang="zh-CN" smtClean="0"/>
          </a:p>
          <a:p>
            <a:pPr lvl="1">
              <a:lnSpc>
                <a:spcPts val="3300"/>
              </a:lnSpc>
            </a:pPr>
            <a:r>
              <a:rPr lang="zh-CN" altLang="en-US" smtClean="0"/>
              <a:t>文本</a:t>
            </a:r>
            <a:r>
              <a:rPr lang="zh-CN" altLang="en-US"/>
              <a:t>属性，如字体、大小、颜色、对齐方式、链接等均可在文本属性面板中进行</a:t>
            </a:r>
            <a:r>
              <a:rPr lang="zh-CN" altLang="en-US" smtClean="0"/>
              <a:t>设置</a:t>
            </a:r>
            <a:endParaRPr lang="en-US" altLang="zh-CN" smtClean="0"/>
          </a:p>
          <a:p>
            <a:pPr lvl="1">
              <a:lnSpc>
                <a:spcPts val="3300"/>
              </a:lnSpc>
            </a:pPr>
            <a:r>
              <a:rPr lang="zh-CN" altLang="en-US" smtClean="0"/>
              <a:t>文本</a:t>
            </a:r>
            <a:r>
              <a:rPr lang="zh-CN" altLang="en-US"/>
              <a:t>属性分类</a:t>
            </a:r>
            <a:r>
              <a:rPr lang="en-US" altLang="zh-CN"/>
              <a:t>HTML</a:t>
            </a:r>
            <a:r>
              <a:rPr lang="zh-CN" altLang="en-US"/>
              <a:t>属性和</a:t>
            </a:r>
            <a:r>
              <a:rPr lang="en-US" altLang="zh-CN"/>
              <a:t>CSS</a:t>
            </a:r>
            <a:r>
              <a:rPr lang="zh-CN" altLang="en-US"/>
              <a:t>属性两大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35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27584" y="3490337"/>
            <a:ext cx="7560840" cy="1234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图片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7584" y="4941168"/>
            <a:ext cx="7560840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313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插入</a:t>
            </a:r>
            <a:r>
              <a:rPr lang="zh-CN" altLang="en-US" dirty="0"/>
              <a:t>文本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zh-CN" altLang="en-US" dirty="0" smtClean="0"/>
              <a:t>例</a:t>
            </a:r>
            <a:r>
              <a:rPr lang="zh-CN" altLang="en-US" dirty="0"/>
              <a:t>：</a:t>
            </a:r>
            <a:r>
              <a:rPr lang="zh-CN" altLang="en-US" dirty="0" smtClean="0"/>
              <a:t>在</a:t>
            </a:r>
            <a:r>
              <a:rPr lang="zh-CN" altLang="en-US" dirty="0"/>
              <a:t>网页中插入并设置</a:t>
            </a:r>
            <a:r>
              <a:rPr lang="zh-CN" altLang="en-US" dirty="0" smtClean="0"/>
              <a:t>文本属性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36</a:t>
            </a:fld>
            <a:endParaRPr lang="zh-CN" altLang="zh-CN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242833"/>
            <a:ext cx="6104984" cy="3168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563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制作过程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40768"/>
            <a:ext cx="8003232" cy="4896544"/>
          </a:xfrm>
        </p:spPr>
        <p:txBody>
          <a:bodyPr/>
          <a:lstStyle/>
          <a:p>
            <a:pPr fontAlgn="ctr"/>
            <a:r>
              <a:rPr lang="zh-CN" altLang="zh-CN" sz="2000" b="0" dirty="0"/>
              <a:t>① 新建网页：启动</a:t>
            </a:r>
            <a:r>
              <a:rPr lang="en-US" altLang="zh-CN" sz="2000" b="0" dirty="0"/>
              <a:t>Dreamweaver</a:t>
            </a:r>
            <a:r>
              <a:rPr lang="zh-CN" altLang="zh-CN" sz="2000" b="0" dirty="0"/>
              <a:t>，在工作界面中单击菜单“文件”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“新建”，“页面类型”选“</a:t>
            </a:r>
            <a:r>
              <a:rPr lang="en-US" altLang="zh-CN" sz="2000" b="0" dirty="0"/>
              <a:t>HTML</a:t>
            </a:r>
            <a:r>
              <a:rPr lang="zh-CN" altLang="zh-CN" sz="2000" b="0" dirty="0"/>
              <a:t>”，单击【创建】。</a:t>
            </a:r>
          </a:p>
          <a:p>
            <a:r>
              <a:rPr lang="zh-CN" altLang="zh-CN" sz="2000" b="0" dirty="0" smtClean="0"/>
              <a:t>② </a:t>
            </a:r>
            <a:r>
              <a:rPr lang="zh-CN" altLang="zh-CN" sz="2000" b="0" dirty="0"/>
              <a:t>输入文本：在文档窗口的第一行输入“爱眼日的由来”，第二行输入其余文本，或直接复制素材</a:t>
            </a:r>
            <a:r>
              <a:rPr lang="zh-CN" altLang="zh-CN" sz="2000" b="0" dirty="0" smtClean="0"/>
              <a:t>文件中</a:t>
            </a:r>
            <a:r>
              <a:rPr lang="zh-CN" altLang="zh-CN" sz="2000" b="0" dirty="0"/>
              <a:t>的内容</a:t>
            </a:r>
            <a:r>
              <a:rPr lang="zh-CN" altLang="zh-CN" sz="2000" b="0" dirty="0" smtClean="0"/>
              <a:t>。</a:t>
            </a:r>
            <a:endParaRPr lang="en-US" altLang="zh-CN" sz="2000" b="0" dirty="0" smtClean="0"/>
          </a:p>
          <a:p>
            <a:r>
              <a:rPr lang="zh-CN" altLang="zh-CN" sz="2000" b="0" dirty="0" smtClean="0"/>
              <a:t>③ 添加字体：单击文本属性面板的</a:t>
            </a:r>
            <a:r>
              <a:rPr lang="en-US" altLang="zh-CN" sz="2000" b="0" dirty="0" smtClean="0"/>
              <a:t>     </a:t>
            </a:r>
            <a:r>
              <a:rPr lang="zh-CN" altLang="zh-CN" sz="2000" b="0" dirty="0" smtClean="0"/>
              <a:t>按钮</a:t>
            </a:r>
            <a:r>
              <a:rPr lang="zh-CN" altLang="en-US" sz="2000" b="0" dirty="0" smtClean="0"/>
              <a:t>，</a:t>
            </a:r>
            <a:r>
              <a:rPr lang="zh-CN" altLang="zh-CN" sz="2000" b="0" dirty="0" smtClean="0"/>
              <a:t>然后单击“字体”下拉箭头，在弹出的列表中选择“编辑字体列表”，打开“编辑字体列表”对话框。在“可用字体”下拉列表框中选择“黑体”，单击</a:t>
            </a:r>
            <a:r>
              <a:rPr lang="en-US" altLang="zh-CN" sz="2000" b="0" dirty="0" smtClean="0"/>
              <a:t>   </a:t>
            </a:r>
            <a:r>
              <a:rPr lang="zh-CN" altLang="zh-CN" sz="2000" b="0" dirty="0" smtClean="0"/>
              <a:t>按钮</a:t>
            </a:r>
            <a:r>
              <a:rPr lang="en-US" altLang="zh-CN" sz="2000" b="0" dirty="0" smtClean="0"/>
              <a:t> </a:t>
            </a:r>
            <a:r>
              <a:rPr lang="zh-CN" altLang="zh-CN" sz="2000" b="0" dirty="0" smtClean="0"/>
              <a:t>将所选字体添加到“选择的字体”列表框中，单击【确定】按钮关闭对话框。</a:t>
            </a:r>
            <a:r>
              <a:rPr lang="zh-CN" altLang="en-US" sz="2000" b="0" dirty="0" smtClean="0"/>
              <a:t>添加</a:t>
            </a:r>
            <a:r>
              <a:rPr lang="zh-CN" altLang="zh-CN" sz="2000" b="0" dirty="0" smtClean="0"/>
              <a:t>宋体到字体列表中。</a:t>
            </a:r>
          </a:p>
          <a:p>
            <a:r>
              <a:rPr lang="zh-CN" altLang="zh-CN" sz="2000" b="0" dirty="0" smtClean="0"/>
              <a:t> </a:t>
            </a:r>
            <a:endParaRPr lang="zh-CN" altLang="en-US" sz="20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37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4374196" y="2924944"/>
            <a:ext cx="395605" cy="215518"/>
          </a:xfrm>
          <a:prstGeom prst="rect">
            <a:avLst/>
          </a:prstGeom>
        </p:spPr>
      </p:pic>
      <p:pic>
        <p:nvPicPr>
          <p:cNvPr id="7" name="图片 6" descr="C:\Users\chen\AppData\Local\Temp\SNAGHTML127456e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4196" y="4437112"/>
            <a:ext cx="3744416" cy="2160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3573016"/>
            <a:ext cx="155575" cy="143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4306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075240" cy="5904656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zh-CN" altLang="zh-CN" sz="2000" b="0" dirty="0"/>
              <a:t>④ 设置标题文本属性：选中标题“爱眼日的由来”，在属性面板中单击【编辑规则】按钮，在弹出的“新建</a:t>
            </a:r>
            <a:r>
              <a:rPr lang="en-US" altLang="zh-CN" sz="2000" b="0" dirty="0"/>
              <a:t>CSS</a:t>
            </a:r>
            <a:r>
              <a:rPr lang="zh-CN" altLang="zh-CN" sz="2000" b="0" dirty="0"/>
              <a:t>规则”对话框的“选择或输入选择器名称”框中输入“</a:t>
            </a:r>
            <a:r>
              <a:rPr lang="en-US" altLang="zh-CN" sz="2000" b="0" dirty="0" err="1"/>
              <a:t>mytitle</a:t>
            </a:r>
            <a:r>
              <a:rPr lang="zh-CN" altLang="zh-CN" sz="2000" b="0" dirty="0" smtClean="0"/>
              <a:t>” ），</a:t>
            </a:r>
            <a:r>
              <a:rPr lang="zh-CN" altLang="zh-CN" sz="2000" b="0" dirty="0"/>
              <a:t>单击【确定】按钮打开定义规则的对话框；将字体（</a:t>
            </a:r>
            <a:r>
              <a:rPr lang="en-US" altLang="zh-CN" sz="2000" b="0" dirty="0"/>
              <a:t>Font-family</a:t>
            </a:r>
            <a:r>
              <a:rPr lang="zh-CN" altLang="zh-CN" sz="2000" b="0" dirty="0"/>
              <a:t>）设为“黑体”、大小（</a:t>
            </a:r>
            <a:r>
              <a:rPr lang="en-US" altLang="zh-CN" sz="2000" b="0" dirty="0"/>
              <a:t>Font-size</a:t>
            </a:r>
            <a:r>
              <a:rPr lang="zh-CN" altLang="zh-CN" sz="2000" b="0" dirty="0"/>
              <a:t>）设为“</a:t>
            </a:r>
            <a:r>
              <a:rPr lang="en-US" altLang="zh-CN" sz="2000" b="0" dirty="0"/>
              <a:t>36</a:t>
            </a:r>
            <a:r>
              <a:rPr lang="zh-CN" altLang="zh-CN" sz="2000" b="0" dirty="0"/>
              <a:t>”、笔画粗细（</a:t>
            </a:r>
            <a:r>
              <a:rPr lang="en-US" altLang="zh-CN" sz="2000" b="0" dirty="0"/>
              <a:t>Font-weight</a:t>
            </a:r>
            <a:r>
              <a:rPr lang="zh-CN" altLang="zh-CN" sz="2000" b="0" dirty="0"/>
              <a:t>）设为“</a:t>
            </a:r>
            <a:r>
              <a:rPr lang="en-US" altLang="zh-CN" sz="2000" b="0" dirty="0"/>
              <a:t>bolder</a:t>
            </a:r>
            <a:r>
              <a:rPr lang="zh-CN" altLang="zh-CN" sz="2000" b="0" dirty="0"/>
              <a:t>”、行距（</a:t>
            </a:r>
            <a:r>
              <a:rPr lang="en-US" altLang="zh-CN" sz="2000" b="0" dirty="0"/>
              <a:t>Line-height</a:t>
            </a:r>
            <a:r>
              <a:rPr lang="zh-CN" altLang="zh-CN" sz="2000" b="0" dirty="0"/>
              <a:t>）设为“</a:t>
            </a:r>
            <a:r>
              <a:rPr lang="en-US" altLang="zh-CN" sz="2000" b="0" dirty="0"/>
              <a:t>70</a:t>
            </a:r>
            <a:r>
              <a:rPr lang="zh-CN" altLang="zh-CN" sz="2000" b="0" dirty="0"/>
              <a:t>”、颜色（</a:t>
            </a:r>
            <a:r>
              <a:rPr lang="en-US" altLang="zh-CN" sz="2000" b="0" dirty="0"/>
              <a:t>Color</a:t>
            </a:r>
            <a:r>
              <a:rPr lang="zh-CN" altLang="zh-CN" sz="2000" b="0" dirty="0"/>
              <a:t>）设为“</a:t>
            </a:r>
            <a:r>
              <a:rPr lang="en-US" altLang="zh-CN" sz="2000" b="0" dirty="0"/>
              <a:t>#00F</a:t>
            </a:r>
            <a:r>
              <a:rPr lang="zh-CN" altLang="zh-CN" sz="2000" b="0" dirty="0"/>
              <a:t>”（蓝色</a:t>
            </a:r>
            <a:r>
              <a:rPr lang="zh-CN" altLang="zh-CN" sz="2000" b="0" dirty="0" smtClean="0"/>
              <a:t>），单击</a:t>
            </a:r>
            <a:r>
              <a:rPr lang="zh-CN" altLang="zh-CN" sz="2000" b="0" dirty="0"/>
              <a:t>【确定】按钮退出；在属性面板中单击“居中对齐”按钮</a:t>
            </a:r>
            <a:r>
              <a:rPr lang="en-US" altLang="zh-CN" sz="2000" b="0" dirty="0"/>
              <a:t> </a:t>
            </a:r>
            <a:r>
              <a:rPr lang="zh-CN" altLang="zh-CN" sz="2000" b="0" dirty="0"/>
              <a:t>使标题居中。</a:t>
            </a:r>
          </a:p>
          <a:p>
            <a:pPr>
              <a:lnSpc>
                <a:spcPts val="3200"/>
              </a:lnSpc>
            </a:pPr>
            <a:endParaRPr lang="zh-CN" altLang="en-US" sz="20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38</a:t>
            </a:fld>
            <a:endParaRPr lang="zh-CN" altLang="zh-CN"/>
          </a:p>
        </p:txBody>
      </p:sp>
      <p:pic>
        <p:nvPicPr>
          <p:cNvPr id="6" name="图片 5" descr="C:\Users\chen\AppData\Local\Temp\SNAGHTML12e2bb7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429233"/>
            <a:ext cx="3672408" cy="2664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 descr="C:\Users\chen\AppData\Local\Temp\SNAGHTML1397ddc.PN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29233"/>
            <a:ext cx="3960440" cy="2664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535856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003232" cy="5904656"/>
          </a:xfrm>
        </p:spPr>
        <p:txBody>
          <a:bodyPr/>
          <a:lstStyle/>
          <a:p>
            <a:pPr>
              <a:lnSpc>
                <a:spcPts val="3200"/>
              </a:lnSpc>
            </a:pPr>
            <a:r>
              <a:rPr lang="zh-CN" altLang="zh-CN" sz="2000" b="0" dirty="0"/>
              <a:t>⑤ 设置正文文本属性：单击“窗口”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</a:t>
            </a:r>
            <a:r>
              <a:rPr lang="en-US" altLang="zh-CN" sz="2000" b="0" dirty="0"/>
              <a:t>CSS</a:t>
            </a:r>
            <a:r>
              <a:rPr lang="zh-CN" altLang="zh-CN" sz="2000" b="0" dirty="0"/>
              <a:t>样式”打开</a:t>
            </a:r>
            <a:r>
              <a:rPr lang="en-US" altLang="zh-CN" sz="2000" b="0" dirty="0"/>
              <a:t>CSS</a:t>
            </a:r>
            <a:r>
              <a:rPr lang="zh-CN" altLang="zh-CN" sz="2000" b="0" dirty="0"/>
              <a:t>样式面板，单击面板右下角的“新建</a:t>
            </a:r>
            <a:r>
              <a:rPr lang="en-US" altLang="zh-CN" sz="2000" b="0" dirty="0"/>
              <a:t>CSS</a:t>
            </a:r>
            <a:r>
              <a:rPr lang="zh-CN" altLang="zh-CN" sz="2000" b="0" dirty="0"/>
              <a:t>规则”按钮</a:t>
            </a:r>
            <a:r>
              <a:rPr lang="en-US" altLang="zh-CN" sz="2000" b="0" dirty="0"/>
              <a:t> </a:t>
            </a:r>
            <a:r>
              <a:rPr lang="zh-CN" altLang="zh-CN" sz="2000" b="0" dirty="0" smtClean="0"/>
              <a:t>，输入</a:t>
            </a:r>
            <a:r>
              <a:rPr lang="zh-CN" altLang="zh-CN" sz="2000" b="0" dirty="0"/>
              <a:t>名称“</a:t>
            </a:r>
            <a:r>
              <a:rPr lang="en-US" altLang="zh-CN" sz="2000" b="0" dirty="0" err="1"/>
              <a:t>mytext</a:t>
            </a:r>
            <a:r>
              <a:rPr lang="zh-CN" altLang="zh-CN" sz="2000" b="0" dirty="0"/>
              <a:t>”后单击【确定】按钮打开定义规则对话框；将字体设为“宋体”、大小设为“</a:t>
            </a:r>
            <a:r>
              <a:rPr lang="en-US" altLang="zh-CN" sz="2000" b="0" dirty="0"/>
              <a:t>16</a:t>
            </a:r>
            <a:r>
              <a:rPr lang="zh-CN" altLang="zh-CN" sz="2000" b="0" dirty="0"/>
              <a:t>”、笔画粗细设为“</a:t>
            </a:r>
            <a:r>
              <a:rPr lang="en-US" altLang="zh-CN" sz="2000" b="0" dirty="0"/>
              <a:t>normal</a:t>
            </a:r>
            <a:r>
              <a:rPr lang="zh-CN" altLang="zh-CN" sz="2000" b="0" dirty="0"/>
              <a:t>”、行距设为“</a:t>
            </a:r>
            <a:r>
              <a:rPr lang="en-US" altLang="zh-CN" sz="2000" b="0" dirty="0"/>
              <a:t>30</a:t>
            </a:r>
            <a:r>
              <a:rPr lang="zh-CN" altLang="zh-CN" sz="2000" b="0" dirty="0"/>
              <a:t>”、颜色设为“</a:t>
            </a:r>
            <a:r>
              <a:rPr lang="en-US" altLang="zh-CN" sz="2000" b="0" dirty="0"/>
              <a:t>#000</a:t>
            </a:r>
            <a:r>
              <a:rPr lang="zh-CN" altLang="zh-CN" sz="2000" b="0" dirty="0"/>
              <a:t>”（黑色</a:t>
            </a:r>
            <a:r>
              <a:rPr lang="zh-CN" altLang="zh-CN" sz="2000" b="0" dirty="0" smtClean="0"/>
              <a:t>），单击</a:t>
            </a:r>
            <a:r>
              <a:rPr lang="zh-CN" altLang="zh-CN" sz="2000" b="0" dirty="0"/>
              <a:t>【确定】按钮退出；选中正文文本，在属性面板的“目标规则”下拉列表中选择“</a:t>
            </a:r>
            <a:r>
              <a:rPr lang="en-US" altLang="zh-CN" sz="2000" b="0" dirty="0" err="1"/>
              <a:t>mytext</a:t>
            </a:r>
            <a:r>
              <a:rPr lang="zh-CN" altLang="zh-CN" sz="2000" b="0" dirty="0"/>
              <a:t>”。</a:t>
            </a:r>
          </a:p>
          <a:p>
            <a:pPr>
              <a:lnSpc>
                <a:spcPts val="3200"/>
              </a:lnSpc>
            </a:pPr>
            <a:endParaRPr lang="zh-CN" altLang="en-US" sz="20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39</a:t>
            </a:fld>
            <a:endParaRPr lang="zh-CN" altLang="zh-CN"/>
          </a:p>
        </p:txBody>
      </p:sp>
      <p:pic>
        <p:nvPicPr>
          <p:cNvPr id="6" name="图片 5" descr="C:\Users\chen\AppData\Local\Temp\SNAGHTML14470a3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966462"/>
            <a:ext cx="4680520" cy="34148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8619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47248" cy="900336"/>
          </a:xfrm>
        </p:spPr>
        <p:txBody>
          <a:bodyPr>
            <a:noAutofit/>
          </a:bodyPr>
          <a:lstStyle/>
          <a:p>
            <a:r>
              <a:rPr lang="en-US" altLang="zh-CN" cap="none" dirty="0" smtClean="0"/>
              <a:t>Dreamweaver</a:t>
            </a:r>
            <a:r>
              <a:rPr lang="en-US" altLang="zh-CN" dirty="0" smtClean="0"/>
              <a:t> CS6</a:t>
            </a:r>
            <a:r>
              <a:rPr lang="zh-CN" altLang="en-US" dirty="0" smtClean="0"/>
              <a:t>工作界面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首次启动</a:t>
            </a:r>
            <a:r>
              <a:rPr lang="en-US" altLang="zh-CN"/>
              <a:t>Dreamweaver CS6</a:t>
            </a:r>
            <a:r>
              <a:rPr lang="zh-CN" altLang="en-US"/>
              <a:t>打开欢迎界面</a:t>
            </a:r>
          </a:p>
          <a:p>
            <a:pPr lvl="1"/>
            <a:r>
              <a:rPr lang="zh-CN" altLang="en-US"/>
              <a:t>该界面分为“打开最近的项目”、“新建”和“主要功能”</a:t>
            </a:r>
            <a:r>
              <a:rPr lang="en-US" altLang="zh-CN"/>
              <a:t>3</a:t>
            </a:r>
            <a:r>
              <a:rPr lang="zh-CN" altLang="en-US"/>
              <a:t>个选项</a:t>
            </a:r>
            <a:r>
              <a:rPr lang="zh-CN" altLang="en-US" smtClean="0"/>
              <a:t>组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4</a:t>
            </a:fld>
            <a:endParaRPr lang="zh-CN" altLang="zh-CN"/>
          </a:p>
        </p:txBody>
      </p:sp>
      <p:pic>
        <p:nvPicPr>
          <p:cNvPr id="4" name="图片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924944"/>
            <a:ext cx="540060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9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764704"/>
            <a:ext cx="7620000" cy="5472608"/>
          </a:xfrm>
        </p:spPr>
        <p:txBody>
          <a:bodyPr/>
          <a:lstStyle/>
          <a:p>
            <a:pPr fontAlgn="ctr">
              <a:lnSpc>
                <a:spcPct val="150000"/>
              </a:lnSpc>
            </a:pPr>
            <a:r>
              <a:rPr lang="zh-CN" altLang="zh-CN" sz="2000" b="0" dirty="0"/>
              <a:t>⑥ 插入水平线：将插入点置于正文文本的下一行，单击菜单“插入”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</a:t>
            </a:r>
            <a:r>
              <a:rPr lang="en-US" altLang="zh-CN" sz="2000" b="0" dirty="0"/>
              <a:t>HTML</a:t>
            </a:r>
            <a:r>
              <a:rPr lang="zh-CN" altLang="zh-CN" sz="2000" b="0" dirty="0"/>
              <a:t>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“水平线”，插入一条水平线；将插入点置于水平线的下一行，按【</a:t>
            </a:r>
            <a:r>
              <a:rPr lang="en-US" altLang="zh-CN" sz="2000" b="0" dirty="0"/>
              <a:t>Enter</a:t>
            </a:r>
            <a:r>
              <a:rPr lang="zh-CN" altLang="zh-CN" sz="2000" b="0" dirty="0"/>
              <a:t>】键后再插入一条水平线。</a:t>
            </a:r>
          </a:p>
          <a:p>
            <a:pPr fontAlgn="ctr">
              <a:lnSpc>
                <a:spcPct val="150000"/>
              </a:lnSpc>
            </a:pPr>
            <a:r>
              <a:rPr lang="zh-CN" altLang="zh-CN" sz="2000" b="0" dirty="0"/>
              <a:t>⑦ 保存网页：单击菜单“文件”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“保存”，或按【</a:t>
            </a:r>
            <a:r>
              <a:rPr lang="en-US" altLang="zh-CN" sz="2000" b="0" dirty="0" err="1"/>
              <a:t>Ctrl+S</a:t>
            </a:r>
            <a:r>
              <a:rPr lang="zh-CN" altLang="zh-CN" sz="2000" b="0" dirty="0"/>
              <a:t>】键保存网页，文件名为</a:t>
            </a:r>
            <a:r>
              <a:rPr lang="en-US" altLang="zh-CN" sz="2000" b="0" dirty="0"/>
              <a:t>ayr.html</a:t>
            </a:r>
            <a:r>
              <a:rPr lang="zh-CN" altLang="zh-CN" sz="2000" b="0" dirty="0"/>
              <a:t>，保存路径为本站点的</a:t>
            </a:r>
            <a:r>
              <a:rPr lang="en-US" altLang="zh-CN" sz="2000" b="0" dirty="0" err="1"/>
              <a:t>ayr</a:t>
            </a:r>
            <a:r>
              <a:rPr lang="zh-CN" altLang="zh-CN" sz="2000" b="0" dirty="0"/>
              <a:t>文件夹。</a:t>
            </a:r>
          </a:p>
          <a:p>
            <a:pPr fontAlgn="ctr">
              <a:lnSpc>
                <a:spcPct val="150000"/>
              </a:lnSpc>
            </a:pPr>
            <a:r>
              <a:rPr lang="zh-CN" altLang="zh-CN" sz="2000" b="0" dirty="0"/>
              <a:t>⑧ 浏览网页：按【</a:t>
            </a:r>
            <a:r>
              <a:rPr lang="en-US" altLang="zh-CN" sz="2000" b="0" dirty="0"/>
              <a:t>F12</a:t>
            </a:r>
            <a:r>
              <a:rPr lang="zh-CN" altLang="zh-CN" sz="2000" b="0" dirty="0"/>
              <a:t>】键或直接单击文档工具栏中的“在浏览器中预览</a:t>
            </a:r>
            <a:r>
              <a:rPr lang="en-US" altLang="zh-CN" sz="2000" b="0" dirty="0"/>
              <a:t>/</a:t>
            </a:r>
            <a:r>
              <a:rPr lang="zh-CN" altLang="zh-CN" sz="2000" b="0" dirty="0"/>
              <a:t>调试”按钮</a:t>
            </a:r>
            <a:r>
              <a:rPr lang="en-US" altLang="zh-CN" sz="2000" b="0" dirty="0"/>
              <a:t> </a:t>
            </a:r>
            <a:r>
              <a:rPr lang="zh-CN" altLang="zh-CN" sz="2000" b="0" dirty="0"/>
              <a:t>，</a:t>
            </a:r>
            <a:r>
              <a:rPr lang="zh-CN" altLang="zh-CN" sz="2000" b="0" dirty="0" smtClean="0"/>
              <a:t>在浏览器</a:t>
            </a:r>
            <a:r>
              <a:rPr lang="zh-CN" altLang="zh-CN" sz="2000" b="0" dirty="0"/>
              <a:t>中打开</a:t>
            </a:r>
            <a:r>
              <a:rPr lang="zh-CN" altLang="zh-CN" sz="2000" b="0" dirty="0" smtClean="0"/>
              <a:t>网页。</a:t>
            </a:r>
            <a:endParaRPr lang="zh-CN" altLang="zh-CN" sz="2000" b="0" dirty="0"/>
          </a:p>
          <a:p>
            <a:pPr>
              <a:lnSpc>
                <a:spcPct val="150000"/>
              </a:lnSpc>
            </a:pPr>
            <a:endParaRPr lang="zh-CN" altLang="en-US" sz="20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40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887802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插入图像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插入</a:t>
            </a:r>
            <a:r>
              <a:rPr lang="zh-CN" altLang="en-US" dirty="0"/>
              <a:t>图像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单击</a:t>
            </a:r>
            <a:r>
              <a:rPr lang="zh-CN" altLang="en-US" dirty="0"/>
              <a:t>菜单“插入”</a:t>
            </a:r>
            <a:r>
              <a:rPr lang="en-US" altLang="zh-CN" dirty="0"/>
              <a:t>|</a:t>
            </a:r>
            <a:r>
              <a:rPr lang="en-US" altLang="zh-CN" dirty="0">
                <a:latin typeface="+mn-ea"/>
              </a:rPr>
              <a:t>“</a:t>
            </a:r>
            <a:r>
              <a:rPr lang="zh-CN" altLang="en-US" dirty="0"/>
              <a:t>图像</a:t>
            </a:r>
            <a:r>
              <a:rPr lang="zh-CN" altLang="en-US" dirty="0" smtClean="0"/>
              <a:t>”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在“插入”面板的“常用”子面板中选择“图像”，在打开的“选择图像源文件”对话框中选择</a:t>
            </a:r>
            <a:r>
              <a:rPr lang="zh-CN" altLang="en-US" dirty="0" smtClean="0"/>
              <a:t>图像文件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从站点文件夹中选择一个图像文件，用鼠标拖动该文件到网页中需要插入图像的</a:t>
            </a:r>
            <a:r>
              <a:rPr lang="zh-CN" altLang="en-US" dirty="0" smtClean="0"/>
              <a:t>位置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41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80294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插入图像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altLang="zh-CN" smtClean="0"/>
              <a:t>2. </a:t>
            </a:r>
            <a:r>
              <a:rPr lang="zh-CN" altLang="en-US" smtClean="0"/>
              <a:t>设置</a:t>
            </a:r>
            <a:r>
              <a:rPr lang="zh-CN" altLang="en-US"/>
              <a:t>图像属性</a:t>
            </a:r>
          </a:p>
          <a:p>
            <a:pPr lvl="1">
              <a:lnSpc>
                <a:spcPts val="3300"/>
              </a:lnSpc>
            </a:pPr>
            <a:r>
              <a:rPr lang="zh-CN" altLang="en-US" smtClean="0"/>
              <a:t>使用</a:t>
            </a:r>
            <a:r>
              <a:rPr lang="zh-CN" altLang="en-US"/>
              <a:t>图像属性面板设置图像的</a:t>
            </a:r>
            <a:r>
              <a:rPr lang="zh-CN" altLang="en-US" smtClean="0"/>
              <a:t>属性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42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1502" y="2492896"/>
            <a:ext cx="7344816" cy="1045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7048374"/>
              </p:ext>
            </p:extLst>
          </p:nvPr>
        </p:nvGraphicFramePr>
        <p:xfrm>
          <a:off x="1337546" y="3645024"/>
          <a:ext cx="6552728" cy="2808312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1071090"/>
                <a:gridCol w="5481638"/>
              </a:tblGrid>
              <a:tr h="351039">
                <a:tc>
                  <a:txBody>
                    <a:bodyPr/>
                    <a:lstStyle/>
                    <a:p>
                      <a:pPr indent="12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属性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说</a:t>
                      </a:r>
                      <a:r>
                        <a:rPr lang="en-US" sz="1400" kern="100" dirty="0">
                          <a:effectLst/>
                        </a:rPr>
                        <a:t>  </a:t>
                      </a:r>
                      <a:r>
                        <a:rPr lang="zh-CN" sz="1400" kern="100" dirty="0">
                          <a:effectLst/>
                        </a:rPr>
                        <a:t>明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</a:tr>
              <a:tr h="351039">
                <a:tc>
                  <a:txBody>
                    <a:bodyPr/>
                    <a:lstStyle/>
                    <a:p>
                      <a:pPr indent="12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ID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可以输入图像名称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51039">
                <a:tc>
                  <a:txBody>
                    <a:bodyPr/>
                    <a:lstStyle/>
                    <a:p>
                      <a:pPr indent="12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宽和高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设置图像的宽度和高度，单位为像素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51039">
                <a:tc>
                  <a:txBody>
                    <a:bodyPr/>
                    <a:lstStyle/>
                    <a:p>
                      <a:pPr indent="12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源文件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指定图像源文件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51039">
                <a:tc>
                  <a:txBody>
                    <a:bodyPr/>
                    <a:lstStyle/>
                    <a:p>
                      <a:pPr indent="12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链接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设置图像的超链接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51039">
                <a:tc>
                  <a:txBody>
                    <a:bodyPr/>
                    <a:lstStyle/>
                    <a:p>
                      <a:pPr indent="12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替换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当浏览器无法显示图像时，在图像位置上显示的提示文字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51039">
                <a:tc>
                  <a:txBody>
                    <a:bodyPr/>
                    <a:lstStyle/>
                    <a:p>
                      <a:pPr indent="12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编辑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对网页中的图像进行简单的编辑，包括裁剪、亮度对比度调整等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351039">
                <a:tc>
                  <a:txBody>
                    <a:bodyPr/>
                    <a:lstStyle/>
                    <a:p>
                      <a:pPr indent="1270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>
                          <a:effectLst/>
                        </a:rPr>
                        <a:t>目标</a:t>
                      </a:r>
                      <a:endParaRPr lang="zh-CN" sz="14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effectLst/>
                        </a:rPr>
                        <a:t>链接页面应该载入的框架或窗口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8661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页面</a:t>
            </a:r>
            <a:r>
              <a:rPr lang="zh-CN" altLang="en-US" dirty="0"/>
              <a:t>属性设置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页面属性</a:t>
            </a:r>
            <a:r>
              <a:rPr lang="zh-CN" altLang="en-US" dirty="0" smtClean="0"/>
              <a:t>设置包括</a:t>
            </a:r>
            <a:r>
              <a:rPr lang="zh-CN" altLang="en-US" dirty="0"/>
              <a:t>标题、字体、大小、边距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通过</a:t>
            </a:r>
            <a:r>
              <a:rPr lang="zh-CN" altLang="en-US" dirty="0"/>
              <a:t>页面属性的设置可以控制网页的外观，制作出不同样式的</a:t>
            </a:r>
            <a:r>
              <a:rPr lang="zh-CN" altLang="en-US" dirty="0" smtClean="0"/>
              <a:t>网页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43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158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插入图像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zh-CN" altLang="en-US" dirty="0" smtClean="0"/>
              <a:t>例：</a:t>
            </a:r>
            <a:r>
              <a:rPr lang="en-US" altLang="zh-CN" dirty="0" smtClean="0"/>
              <a:t> </a:t>
            </a:r>
            <a:r>
              <a:rPr lang="zh-CN" altLang="en-US" dirty="0"/>
              <a:t>在网页中插入</a:t>
            </a:r>
            <a:r>
              <a:rPr lang="zh-CN" altLang="en-US" dirty="0" smtClean="0"/>
              <a:t>图像并设置页面属性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44</a:t>
            </a:fld>
            <a:endParaRPr lang="zh-CN" altLang="zh-CN"/>
          </a:p>
        </p:txBody>
      </p:sp>
      <p:pic>
        <p:nvPicPr>
          <p:cNvPr id="7" name="图片 6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2313304"/>
            <a:ext cx="5256584" cy="3635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191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147248" cy="5472608"/>
          </a:xfrm>
        </p:spPr>
        <p:txBody>
          <a:bodyPr/>
          <a:lstStyle/>
          <a:p>
            <a:pPr fontAlgn="ctr">
              <a:lnSpc>
                <a:spcPts val="3000"/>
              </a:lnSpc>
            </a:pPr>
            <a:r>
              <a:rPr lang="zh-CN" altLang="zh-CN" sz="2000" b="0" dirty="0" smtClean="0">
                <a:latin typeface="宋体"/>
                <a:ea typeface="宋体"/>
              </a:rPr>
              <a:t>①</a:t>
            </a:r>
            <a:r>
              <a:rPr lang="zh-CN" altLang="zh-CN" sz="2000" b="0" dirty="0" smtClean="0"/>
              <a:t> </a:t>
            </a:r>
            <a:r>
              <a:rPr lang="zh-CN" altLang="zh-CN" sz="2000" b="0" dirty="0"/>
              <a:t>将插入点定位在两条水平分割线中间，单击菜单“插入”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“图像”，插入</a:t>
            </a:r>
            <a:r>
              <a:rPr lang="zh-CN" altLang="zh-CN" sz="2000" b="0" dirty="0" smtClean="0"/>
              <a:t>图像文件；</a:t>
            </a:r>
            <a:r>
              <a:rPr lang="zh-CN" altLang="zh-CN" sz="2000" b="0" dirty="0"/>
              <a:t>将插入点定位在两个图像之间，单击菜单“插入”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</a:t>
            </a:r>
            <a:r>
              <a:rPr lang="en-US" altLang="zh-CN" sz="2000" b="0" dirty="0"/>
              <a:t>HTML</a:t>
            </a:r>
            <a:r>
              <a:rPr lang="zh-CN" altLang="zh-CN" sz="2000" b="0" dirty="0"/>
              <a:t>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“特殊字符”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“不换行空格”，插入一个空格；用同样的方法再插入几个空格。</a:t>
            </a:r>
          </a:p>
          <a:p>
            <a:pPr fontAlgn="ctr">
              <a:lnSpc>
                <a:spcPts val="3000"/>
              </a:lnSpc>
            </a:pPr>
            <a:r>
              <a:rPr lang="zh-CN" altLang="en-US" sz="2000" b="0" dirty="0" smtClean="0">
                <a:latin typeface="宋体"/>
                <a:ea typeface="宋体"/>
              </a:rPr>
              <a:t>② </a:t>
            </a:r>
            <a:r>
              <a:rPr lang="zh-CN" altLang="zh-CN" sz="2000" b="0" dirty="0" smtClean="0"/>
              <a:t>选中</a:t>
            </a:r>
            <a:r>
              <a:rPr lang="zh-CN" altLang="zh-CN" sz="2000" b="0" dirty="0"/>
              <a:t>眼睛图像，单击菜单“格式”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“对齐”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“居中对齐”，将图像居中</a:t>
            </a:r>
            <a:r>
              <a:rPr lang="zh-CN" altLang="zh-CN" sz="2000" b="0" dirty="0" smtClean="0"/>
              <a:t>。</a:t>
            </a:r>
            <a:endParaRPr lang="en-US" altLang="zh-CN" sz="2000" b="0" dirty="0" smtClean="0"/>
          </a:p>
          <a:p>
            <a:pPr fontAlgn="ctr">
              <a:lnSpc>
                <a:spcPts val="3000"/>
              </a:lnSpc>
            </a:pPr>
            <a:r>
              <a:rPr lang="zh-CN" altLang="zh-CN" sz="2000" b="0" dirty="0"/>
              <a:t>③ 单击菜单“修改”</a:t>
            </a:r>
            <a:r>
              <a:rPr lang="en-US" altLang="zh-CN" sz="2000" b="0" dirty="0"/>
              <a:t>|</a:t>
            </a:r>
            <a:r>
              <a:rPr lang="zh-CN" altLang="zh-CN" sz="2000" b="0" dirty="0"/>
              <a:t>“页面属性”，或在文本属性面板中单击【页面属性】按钮，打开“页面属性”对话框。单击“背景图像”右边的【浏览】按钮，打开</a:t>
            </a:r>
            <a:r>
              <a:rPr lang="zh-CN" altLang="zh-CN" sz="2000" b="0" dirty="0" smtClean="0"/>
              <a:t>图像文件，</a:t>
            </a:r>
            <a:r>
              <a:rPr lang="zh-CN" altLang="zh-CN" sz="2000" b="0" dirty="0"/>
              <a:t>在“左边距”和“右边距”框中分别输入“</a:t>
            </a:r>
            <a:r>
              <a:rPr lang="en-US" altLang="zh-CN" sz="2000" b="0" dirty="0"/>
              <a:t>200</a:t>
            </a:r>
            <a:r>
              <a:rPr lang="zh-CN" altLang="zh-CN" sz="2000" b="0" dirty="0"/>
              <a:t>”和“</a:t>
            </a:r>
            <a:r>
              <a:rPr lang="en-US" altLang="zh-CN" sz="2000" b="0" dirty="0"/>
              <a:t>100</a:t>
            </a:r>
            <a:r>
              <a:rPr lang="zh-CN" altLang="zh-CN" sz="2000" b="0" dirty="0"/>
              <a:t>”，“重复”下拉列表中选择“</a:t>
            </a:r>
            <a:r>
              <a:rPr lang="en-US" altLang="zh-CN" sz="2000" b="0" dirty="0"/>
              <a:t>repeat-y</a:t>
            </a:r>
            <a:r>
              <a:rPr lang="zh-CN" altLang="zh-CN" sz="2000" b="0" dirty="0" smtClean="0"/>
              <a:t>”</a:t>
            </a:r>
            <a:endParaRPr lang="en-US" altLang="zh-CN" sz="2000" b="0" dirty="0" smtClean="0"/>
          </a:p>
          <a:p>
            <a:pPr fontAlgn="ctr">
              <a:lnSpc>
                <a:spcPts val="3000"/>
              </a:lnSpc>
            </a:pPr>
            <a:r>
              <a:rPr lang="zh-CN" altLang="zh-CN" sz="2000" b="0" dirty="0" smtClean="0"/>
              <a:t> ④ </a:t>
            </a:r>
            <a:r>
              <a:rPr lang="zh-CN" altLang="zh-CN" sz="2000" b="0" dirty="0"/>
              <a:t>单击“分类”区域中的“标题</a:t>
            </a:r>
            <a:r>
              <a:rPr lang="en-US" altLang="zh-CN" sz="2000" b="0" dirty="0"/>
              <a:t>/</a:t>
            </a:r>
            <a:r>
              <a:rPr lang="zh-CN" altLang="zh-CN" sz="2000" b="0" dirty="0"/>
              <a:t>编码”，其中“标题”表示网页的名字。在“标题”文本框中输入“爱眼日”，在“编码”下拉列表中选择“简体中文</a:t>
            </a:r>
            <a:r>
              <a:rPr lang="en-US" altLang="zh-CN" sz="2000" b="0" dirty="0"/>
              <a:t>(GB2312)</a:t>
            </a:r>
            <a:r>
              <a:rPr lang="zh-CN" altLang="zh-CN" sz="2000" b="0" dirty="0"/>
              <a:t>”，其余按默认设置</a:t>
            </a:r>
            <a:r>
              <a:rPr lang="zh-CN" altLang="zh-CN" sz="2000" b="0" dirty="0" smtClean="0"/>
              <a:t>，单击</a:t>
            </a:r>
            <a:r>
              <a:rPr lang="zh-CN" altLang="zh-CN" sz="2000" b="0" dirty="0"/>
              <a:t>【确定】按钮完成。</a:t>
            </a:r>
          </a:p>
          <a:p>
            <a:pPr fontAlgn="ctr">
              <a:lnSpc>
                <a:spcPts val="3000"/>
              </a:lnSpc>
            </a:pPr>
            <a:endParaRPr lang="zh-CN" altLang="zh-CN" sz="2000" b="0" dirty="0"/>
          </a:p>
          <a:p>
            <a:pPr>
              <a:lnSpc>
                <a:spcPts val="3000"/>
              </a:lnSpc>
            </a:pPr>
            <a:endParaRPr lang="zh-CN" altLang="en-US" sz="20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45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790195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 smtClean="0"/>
              <a:t>设置水平线颜色：</a:t>
            </a:r>
            <a:endParaRPr lang="en-US" altLang="zh-CN" b="0" dirty="0" smtClean="0"/>
          </a:p>
          <a:p>
            <a:r>
              <a:rPr lang="zh-CN" altLang="en-US" b="0" dirty="0" smtClean="0"/>
              <a:t>在代码视图输入：</a:t>
            </a:r>
            <a:r>
              <a:rPr lang="en-US" altLang="zh-CN" b="0" dirty="0" smtClean="0"/>
              <a:t>color=“</a:t>
            </a:r>
            <a:r>
              <a:rPr lang="zh-CN" altLang="en-US" b="0" dirty="0" smtClean="0"/>
              <a:t>颜色值”，</a:t>
            </a:r>
            <a:endParaRPr lang="en-US" altLang="zh-CN" b="0" dirty="0" smtClean="0"/>
          </a:p>
          <a:p>
            <a:r>
              <a:rPr lang="zh-CN" altLang="en-US" b="0" dirty="0" smtClean="0"/>
              <a:t>如：</a:t>
            </a:r>
            <a:r>
              <a:rPr lang="en-US" altLang="zh-CN" b="0" dirty="0"/>
              <a:t>color=“#</a:t>
            </a:r>
            <a:r>
              <a:rPr lang="en-US" altLang="zh-CN" b="0" dirty="0" smtClean="0"/>
              <a:t>0000FF</a:t>
            </a:r>
            <a:r>
              <a:rPr lang="zh-CN" altLang="en-US" b="0" dirty="0" smtClean="0"/>
              <a:t>”，将水平线设置为蓝色。</a:t>
            </a:r>
            <a:endParaRPr lang="zh-CN" altLang="en-US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46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371880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网页布局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003232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设计网页的第一步是设计版面</a:t>
            </a:r>
            <a:r>
              <a:rPr lang="zh-CN" altLang="en-US" dirty="0" smtClean="0"/>
              <a:t>布局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好的</a:t>
            </a:r>
            <a:r>
              <a:rPr lang="zh-CN" altLang="en-US" dirty="0"/>
              <a:t>网页布局会令访问者耳目一新，容易找到所需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使用</a:t>
            </a:r>
            <a:r>
              <a:rPr lang="zh-CN" altLang="en-US" dirty="0"/>
              <a:t>表格和框架布局网页是比较常用的</a:t>
            </a:r>
            <a:r>
              <a:rPr lang="zh-CN" altLang="en-US" dirty="0" smtClean="0"/>
              <a:t>方法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47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29761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网页</a:t>
            </a:r>
            <a:r>
              <a:rPr lang="zh-CN" altLang="en-US" dirty="0"/>
              <a:t>布局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  </a:t>
            </a:r>
            <a:r>
              <a:rPr lang="en-US" altLang="zh-CN" dirty="0" err="1"/>
              <a:t>创建表格及设置属性</a:t>
            </a:r>
            <a:r>
              <a:rPr lang="en-US" altLang="zh-CN" dirty="0"/>
              <a:t>	</a:t>
            </a:r>
            <a:endParaRPr lang="zh-CN" altLang="zh-CN" dirty="0"/>
          </a:p>
          <a:p>
            <a:pPr marL="457200" indent="-45720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  </a:t>
            </a:r>
            <a:r>
              <a:rPr lang="en-US" altLang="zh-CN" dirty="0" err="1"/>
              <a:t>使用表格布局网页</a:t>
            </a:r>
            <a:r>
              <a:rPr lang="en-US" altLang="zh-CN" dirty="0"/>
              <a:t>	</a:t>
            </a:r>
            <a:endParaRPr lang="zh-CN" altLang="zh-CN" dirty="0"/>
          </a:p>
          <a:p>
            <a:pPr marL="457200" indent="-45720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创建框架结构</a:t>
            </a:r>
            <a:r>
              <a:rPr lang="en-US" altLang="zh-CN" dirty="0"/>
              <a:t>	</a:t>
            </a:r>
            <a:endParaRPr lang="zh-CN" altLang="zh-CN" dirty="0"/>
          </a:p>
          <a:p>
            <a:pPr marL="457200" indent="-457200" eaLnBrk="0" hangingPunct="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  </a:t>
            </a:r>
            <a:r>
              <a:rPr lang="en-US" altLang="zh-CN" dirty="0" err="1" smtClean="0"/>
              <a:t>使用框架结构设计网页</a:t>
            </a:r>
            <a:r>
              <a:rPr lang="en-US" altLang="zh-CN" dirty="0"/>
              <a:t>	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49F76E-4712-4081-9123-B6BFE470B7AC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48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783277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6632"/>
            <a:ext cx="8219256" cy="5976664"/>
          </a:xfrm>
        </p:spPr>
        <p:txBody>
          <a:bodyPr/>
          <a:lstStyle/>
          <a:p>
            <a:pPr lvl="1"/>
            <a:r>
              <a:rPr lang="zh-CN" altLang="en-US" dirty="0" smtClean="0"/>
              <a:t>本次课目标：利用</a:t>
            </a:r>
            <a:r>
              <a:rPr lang="zh-CN" altLang="en-US" dirty="0"/>
              <a:t>表格对页面进行布局，制作本站点的主页</a:t>
            </a:r>
          </a:p>
          <a:p>
            <a:pPr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49</a:t>
            </a:fld>
            <a:endParaRPr lang="zh-CN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002" y="1052736"/>
            <a:ext cx="76771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2064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47248" cy="900336"/>
          </a:xfrm>
        </p:spPr>
        <p:txBody>
          <a:bodyPr>
            <a:normAutofit/>
          </a:bodyPr>
          <a:lstStyle/>
          <a:p>
            <a:r>
              <a:rPr lang="en-US" altLang="zh-CN" cap="none" dirty="0" smtClean="0"/>
              <a:t>Dreamweaver</a:t>
            </a:r>
            <a:r>
              <a:rPr lang="en-US" altLang="zh-CN" dirty="0" smtClean="0"/>
              <a:t> CS6</a:t>
            </a:r>
            <a:r>
              <a:rPr lang="zh-CN" altLang="en-US" dirty="0" smtClean="0"/>
              <a:t>工作界面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单击“新建”项目组中的“</a:t>
            </a:r>
            <a:r>
              <a:rPr lang="en-US" altLang="zh-CN"/>
              <a:t>HTML”</a:t>
            </a:r>
            <a:r>
              <a:rPr lang="zh-CN" altLang="en-US"/>
              <a:t>，进入</a:t>
            </a:r>
            <a:r>
              <a:rPr lang="en-US" altLang="zh-CN"/>
              <a:t>Dreamweaver</a:t>
            </a:r>
            <a:r>
              <a:rPr lang="zh-CN" altLang="en-US"/>
              <a:t>工作界面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5</a:t>
            </a:fld>
            <a:endParaRPr lang="zh-CN" altLang="zh-CN"/>
          </a:p>
        </p:txBody>
      </p:sp>
      <p:pic>
        <p:nvPicPr>
          <p:cNvPr id="8" name="图片 7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485" y="2438915"/>
            <a:ext cx="6054929" cy="3672408"/>
          </a:xfrm>
          <a:prstGeom prst="rect">
            <a:avLst/>
          </a:prstGeom>
        </p:spPr>
      </p:pic>
      <p:sp>
        <p:nvSpPr>
          <p:cNvPr id="9" name="Text Box 893"/>
          <p:cNvSpPr txBox="1">
            <a:spLocks noChangeArrowheads="1"/>
          </p:cNvSpPr>
          <p:nvPr/>
        </p:nvSpPr>
        <p:spPr bwMode="auto">
          <a:xfrm>
            <a:off x="467544" y="2613599"/>
            <a:ext cx="772631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sz="1200" kern="100" dirty="0">
                <a:effectLst/>
                <a:latin typeface="黑体" pitchFamily="2" charset="-122"/>
                <a:ea typeface="黑体" pitchFamily="2" charset="-122"/>
                <a:cs typeface="宋体"/>
              </a:rPr>
              <a:t>文件标签</a:t>
            </a:r>
            <a:endParaRPr lang="zh-CN" sz="1600" kern="100" dirty="0">
              <a:effectLst/>
              <a:latin typeface="黑体" pitchFamily="2" charset="-122"/>
              <a:ea typeface="黑体" pitchFamily="2" charset="-122"/>
              <a:cs typeface="宋体"/>
            </a:endParaRPr>
          </a:p>
        </p:txBody>
      </p:sp>
      <p:cxnSp>
        <p:nvCxnSpPr>
          <p:cNvPr id="10" name="AutoShape 1016"/>
          <p:cNvCxnSpPr>
            <a:cxnSpLocks noChangeShapeType="1"/>
          </p:cNvCxnSpPr>
          <p:nvPr/>
        </p:nvCxnSpPr>
        <p:spPr bwMode="auto">
          <a:xfrm>
            <a:off x="1165780" y="2726947"/>
            <a:ext cx="35941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893"/>
          <p:cNvSpPr txBox="1">
            <a:spLocks noChangeArrowheads="1"/>
          </p:cNvSpPr>
          <p:nvPr/>
        </p:nvSpPr>
        <p:spPr bwMode="auto">
          <a:xfrm>
            <a:off x="467544" y="2982211"/>
            <a:ext cx="831368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sz="1200" kern="100">
                <a:effectLst/>
                <a:latin typeface="黑体" pitchFamily="2" charset="-122"/>
                <a:ea typeface="黑体" pitchFamily="2" charset="-122"/>
                <a:cs typeface="宋体"/>
              </a:rPr>
              <a:t>文档工具栏</a:t>
            </a:r>
            <a:endParaRPr lang="zh-CN" sz="1600" kern="100">
              <a:effectLst/>
              <a:latin typeface="黑体" pitchFamily="2" charset="-122"/>
              <a:ea typeface="黑体" pitchFamily="2" charset="-122"/>
              <a:cs typeface="宋体"/>
            </a:endParaRPr>
          </a:p>
        </p:txBody>
      </p:sp>
      <p:cxnSp>
        <p:nvCxnSpPr>
          <p:cNvPr id="12" name="AutoShape 1016"/>
          <p:cNvCxnSpPr>
            <a:cxnSpLocks noChangeShapeType="1"/>
          </p:cNvCxnSpPr>
          <p:nvPr/>
        </p:nvCxnSpPr>
        <p:spPr bwMode="auto">
          <a:xfrm>
            <a:off x="1222712" y="3104131"/>
            <a:ext cx="53975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连接符 12"/>
          <p:cNvCxnSpPr/>
          <p:nvPr/>
        </p:nvCxnSpPr>
        <p:spPr>
          <a:xfrm>
            <a:off x="1762462" y="2907282"/>
            <a:ext cx="0" cy="179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Line 895"/>
          <p:cNvCxnSpPr/>
          <p:nvPr/>
        </p:nvCxnSpPr>
        <p:spPr bwMode="auto">
          <a:xfrm flipV="1">
            <a:off x="1015836" y="4007980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" name="Text Box 896"/>
          <p:cNvSpPr txBox="1">
            <a:spLocks noChangeArrowheads="1"/>
          </p:cNvSpPr>
          <p:nvPr/>
        </p:nvSpPr>
        <p:spPr bwMode="auto">
          <a:xfrm>
            <a:off x="395536" y="3879075"/>
            <a:ext cx="734600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sz="1200" kern="100">
                <a:effectLst/>
                <a:latin typeface="黑体" pitchFamily="2" charset="-122"/>
                <a:ea typeface="黑体" pitchFamily="2" charset="-122"/>
                <a:cs typeface="宋体"/>
              </a:rPr>
              <a:t>文档窗口</a:t>
            </a:r>
            <a:endParaRPr lang="zh-CN" sz="1600" kern="100">
              <a:effectLst/>
              <a:latin typeface="黑体" pitchFamily="2" charset="-122"/>
              <a:ea typeface="黑体" pitchFamily="2" charset="-122"/>
              <a:cs typeface="宋体"/>
            </a:endParaRPr>
          </a:p>
        </p:txBody>
      </p:sp>
      <p:sp>
        <p:nvSpPr>
          <p:cNvPr id="16" name="Text Box 899"/>
          <p:cNvSpPr txBox="1">
            <a:spLocks noChangeArrowheads="1"/>
          </p:cNvSpPr>
          <p:nvPr/>
        </p:nvSpPr>
        <p:spPr bwMode="auto">
          <a:xfrm>
            <a:off x="395536" y="5175219"/>
            <a:ext cx="827176" cy="259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sz="1200" kern="100">
                <a:effectLst/>
                <a:latin typeface="黑体" pitchFamily="2" charset="-122"/>
                <a:ea typeface="黑体" pitchFamily="2" charset="-122"/>
                <a:cs typeface="宋体"/>
              </a:rPr>
              <a:t>标签选择器</a:t>
            </a:r>
            <a:endParaRPr lang="zh-CN" sz="1600" kern="100">
              <a:effectLst/>
              <a:latin typeface="黑体" pitchFamily="2" charset="-122"/>
              <a:ea typeface="黑体" pitchFamily="2" charset="-122"/>
              <a:cs typeface="宋体"/>
            </a:endParaRPr>
          </a:p>
        </p:txBody>
      </p:sp>
      <p:cxnSp>
        <p:nvCxnSpPr>
          <p:cNvPr id="17" name="AutoShape 1013"/>
          <p:cNvCxnSpPr>
            <a:cxnSpLocks noChangeShapeType="1"/>
          </p:cNvCxnSpPr>
          <p:nvPr/>
        </p:nvCxnSpPr>
        <p:spPr bwMode="auto">
          <a:xfrm>
            <a:off x="1200487" y="5293964"/>
            <a:ext cx="3302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Line 936"/>
          <p:cNvCxnSpPr/>
          <p:nvPr/>
        </p:nvCxnSpPr>
        <p:spPr bwMode="auto">
          <a:xfrm flipV="1">
            <a:off x="1108412" y="5880188"/>
            <a:ext cx="685800" cy="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9" name="Text Box 937"/>
          <p:cNvSpPr txBox="1">
            <a:spLocks noChangeArrowheads="1"/>
          </p:cNvSpPr>
          <p:nvPr/>
        </p:nvSpPr>
        <p:spPr bwMode="auto">
          <a:xfrm>
            <a:off x="395536" y="5751283"/>
            <a:ext cx="827176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sz="1200" kern="100">
                <a:effectLst/>
                <a:latin typeface="黑体" pitchFamily="2" charset="-122"/>
                <a:ea typeface="黑体" pitchFamily="2" charset="-122"/>
                <a:cs typeface="宋体"/>
              </a:rPr>
              <a:t>属性面板</a:t>
            </a:r>
            <a:endParaRPr lang="zh-CN" sz="1600" kern="100">
              <a:effectLst/>
              <a:latin typeface="黑体" pitchFamily="2" charset="-122"/>
              <a:ea typeface="黑体" pitchFamily="2" charset="-122"/>
              <a:cs typeface="宋体"/>
            </a:endParaRPr>
          </a:p>
        </p:txBody>
      </p:sp>
      <p:sp>
        <p:nvSpPr>
          <p:cNvPr id="20" name="Text Box 878"/>
          <p:cNvSpPr txBox="1">
            <a:spLocks noChangeArrowheads="1"/>
          </p:cNvSpPr>
          <p:nvPr/>
        </p:nvSpPr>
        <p:spPr bwMode="auto">
          <a:xfrm>
            <a:off x="7616185" y="2438915"/>
            <a:ext cx="720333" cy="1746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sz="1200" kern="100" dirty="0">
                <a:effectLst/>
                <a:latin typeface="黑体" pitchFamily="2" charset="-122"/>
                <a:ea typeface="黑体" pitchFamily="2" charset="-122"/>
                <a:cs typeface="宋体"/>
              </a:rPr>
              <a:t>菜单栏</a:t>
            </a:r>
            <a:endParaRPr lang="zh-CN" sz="1600" kern="100" dirty="0">
              <a:effectLst/>
              <a:latin typeface="黑体" pitchFamily="2" charset="-122"/>
              <a:ea typeface="黑体" pitchFamily="2" charset="-122"/>
              <a:cs typeface="宋体"/>
            </a:endParaRPr>
          </a:p>
        </p:txBody>
      </p:sp>
      <p:cxnSp>
        <p:nvCxnSpPr>
          <p:cNvPr id="21" name="AutoShape 14"/>
          <p:cNvCxnSpPr>
            <a:cxnSpLocks noChangeShapeType="1"/>
          </p:cNvCxnSpPr>
          <p:nvPr/>
        </p:nvCxnSpPr>
        <p:spPr bwMode="auto">
          <a:xfrm flipV="1">
            <a:off x="5744230" y="2505649"/>
            <a:ext cx="1871955" cy="20608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2" name="Text Box 881"/>
          <p:cNvSpPr txBox="1">
            <a:spLocks noChangeArrowheads="1"/>
          </p:cNvSpPr>
          <p:nvPr/>
        </p:nvSpPr>
        <p:spPr bwMode="auto">
          <a:xfrm>
            <a:off x="7693608" y="3375019"/>
            <a:ext cx="642909" cy="226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ot="0" vert="horz" wrap="square" lIns="0" tIns="0" rIns="0" bIns="0" anchor="ctr" anchorCtr="0" upright="1">
            <a:noAutofit/>
          </a:bodyPr>
          <a:lstStyle/>
          <a:p>
            <a:pPr algn="just">
              <a:spcAft>
                <a:spcPts val="0"/>
              </a:spcAft>
            </a:pPr>
            <a:r>
              <a:rPr lang="zh-CN" sz="1200" kern="100" dirty="0">
                <a:effectLst/>
                <a:latin typeface="黑体" pitchFamily="2" charset="-122"/>
                <a:ea typeface="黑体" pitchFamily="2" charset="-122"/>
                <a:cs typeface="宋体"/>
              </a:rPr>
              <a:t>面板组</a:t>
            </a:r>
            <a:endParaRPr lang="zh-CN" sz="1600" kern="100" dirty="0">
              <a:effectLst/>
              <a:latin typeface="黑体" pitchFamily="2" charset="-122"/>
              <a:ea typeface="黑体" pitchFamily="2" charset="-122"/>
              <a:cs typeface="宋体"/>
            </a:endParaRPr>
          </a:p>
        </p:txBody>
      </p:sp>
      <p:cxnSp>
        <p:nvCxnSpPr>
          <p:cNvPr id="23" name="AutoShape 1009"/>
          <p:cNvCxnSpPr>
            <a:cxnSpLocks noChangeShapeType="1"/>
          </p:cNvCxnSpPr>
          <p:nvPr/>
        </p:nvCxnSpPr>
        <p:spPr bwMode="auto">
          <a:xfrm>
            <a:off x="7099249" y="3496939"/>
            <a:ext cx="533400" cy="0"/>
          </a:xfrm>
          <a:prstGeom prst="straightConnector1">
            <a:avLst/>
          </a:prstGeom>
          <a:noFill/>
          <a:ln w="9525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95724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en-US" dirty="0" smtClean="0"/>
              <a:t>创建</a:t>
            </a:r>
            <a:r>
              <a:rPr lang="zh-CN" altLang="en-US" dirty="0"/>
              <a:t>表格及设置属性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4474840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插入</a:t>
            </a:r>
            <a:r>
              <a:rPr lang="zh-CN" altLang="en-US" dirty="0"/>
              <a:t>表格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单击</a:t>
            </a:r>
            <a:r>
              <a:rPr lang="zh-CN" altLang="en-US" dirty="0"/>
              <a:t>菜单“插入”</a:t>
            </a:r>
            <a:r>
              <a:rPr lang="en-US" altLang="zh-CN" dirty="0"/>
              <a:t>|</a:t>
            </a:r>
            <a:r>
              <a:rPr lang="en-US" altLang="zh-CN" dirty="0">
                <a:latin typeface="+mn-ea"/>
              </a:rPr>
              <a:t>“</a:t>
            </a:r>
            <a:r>
              <a:rPr lang="zh-CN" altLang="en-US" dirty="0"/>
              <a:t>表格</a:t>
            </a:r>
            <a:r>
              <a:rPr lang="zh-CN" altLang="en-US" dirty="0" smtClean="0"/>
              <a:t>”</a:t>
            </a:r>
            <a:endParaRPr lang="zh-CN" altLang="en-US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单击“插入”面板中“常用”子面板上的“表格”</a:t>
            </a:r>
            <a:r>
              <a:rPr lang="zh-CN" altLang="en-US" dirty="0" smtClean="0"/>
              <a:t>；   </a:t>
            </a:r>
            <a:r>
              <a:rPr lang="zh-CN" altLang="en-US" dirty="0"/>
              <a:t>弹出“表格”对话框，根据需要进行相应</a:t>
            </a:r>
            <a:r>
              <a:rPr lang="zh-CN" altLang="en-US" dirty="0" smtClean="0"/>
              <a:t>设置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50</a:t>
            </a:fld>
            <a:endParaRPr lang="zh-CN" altLang="zh-CN"/>
          </a:p>
        </p:txBody>
      </p:sp>
      <p:pic>
        <p:nvPicPr>
          <p:cNvPr id="6" name="图片 5" descr="SNAGHTML186119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2060848"/>
            <a:ext cx="3312368" cy="3960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65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en-US" altLang="zh-CN" dirty="0" err="1"/>
              <a:t>创建表格及设置属性</a:t>
            </a:r>
            <a:endParaRPr lang="zh-CN" altLang="en-US" dirty="0"/>
          </a:p>
        </p:txBody>
      </p:sp>
      <p:sp>
        <p:nvSpPr>
          <p:cNvPr id="32" name="内容占位符 3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mtClean="0"/>
              <a:t>2. </a:t>
            </a:r>
            <a:r>
              <a:rPr lang="zh-CN" altLang="en-US" smtClean="0"/>
              <a:t>设置</a:t>
            </a:r>
            <a:r>
              <a:rPr lang="zh-CN" altLang="en-US"/>
              <a:t>表格</a:t>
            </a:r>
            <a:r>
              <a:rPr lang="zh-CN" altLang="en-US" smtClean="0"/>
              <a:t>属性</a:t>
            </a:r>
            <a:endParaRPr lang="zh-CN" alt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9D1B76F-2B60-49BC-8289-CC63B1F5D2CD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31" name="灯片编号占位符 3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51</a:t>
            </a:fld>
            <a:endParaRPr lang="zh-CN" altLang="zh-CN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057372" y="2043113"/>
            <a:ext cx="6192838" cy="3168650"/>
            <a:chOff x="113" y="1117"/>
            <a:chExt cx="3901" cy="1996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13" y="1570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ea typeface="楷体_GB2312"/>
                  <a:cs typeface="楷体_GB2312"/>
                </a:rPr>
                <a:t>行</a:t>
              </a:r>
            </a:p>
          </p:txBody>
        </p:sp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202" y="1117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 dirty="0">
                  <a:ea typeface="楷体_GB2312"/>
                  <a:cs typeface="楷体_GB2312"/>
                </a:rPr>
                <a:t>列</a:t>
              </a: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13" y="2160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ea typeface="楷体_GB2312"/>
                  <a:cs typeface="楷体_GB2312"/>
                </a:rPr>
                <a:t>行</a:t>
              </a: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13" y="2750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ea typeface="楷体_GB2312"/>
                  <a:cs typeface="楷体_GB2312"/>
                </a:rPr>
                <a:t>行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3061" y="1117"/>
              <a:ext cx="249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2000" b="1">
                  <a:ea typeface="楷体_GB2312"/>
                  <a:cs typeface="楷体_GB2312"/>
                </a:rPr>
                <a:t>列</a:t>
              </a:r>
            </a:p>
          </p:txBody>
        </p:sp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567" y="1434"/>
              <a:ext cx="3447" cy="1679"/>
              <a:chOff x="567" y="1434"/>
              <a:chExt cx="3447" cy="1679"/>
            </a:xfrm>
          </p:grpSpPr>
          <p:sp>
            <p:nvSpPr>
              <p:cNvPr id="11" name="Rectangle 11"/>
              <p:cNvSpPr>
                <a:spLocks noChangeArrowheads="1"/>
              </p:cNvSpPr>
              <p:nvPr/>
            </p:nvSpPr>
            <p:spPr bwMode="auto">
              <a:xfrm>
                <a:off x="567" y="1434"/>
                <a:ext cx="3447" cy="1679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grpSp>
            <p:nvGrpSpPr>
              <p:cNvPr id="12" name="Group 12"/>
              <p:cNvGrpSpPr>
                <a:grpSpLocks/>
              </p:cNvGrpSpPr>
              <p:nvPr/>
            </p:nvGrpSpPr>
            <p:grpSpPr bwMode="auto">
              <a:xfrm>
                <a:off x="657" y="1524"/>
                <a:ext cx="1543" cy="408"/>
                <a:chOff x="657" y="1434"/>
                <a:chExt cx="1044" cy="318"/>
              </a:xfrm>
            </p:grpSpPr>
            <p:sp>
              <p:nvSpPr>
                <p:cNvPr id="28" name="Rectangle 13"/>
                <p:cNvSpPr>
                  <a:spLocks noChangeArrowheads="1"/>
                </p:cNvSpPr>
                <p:nvPr/>
              </p:nvSpPr>
              <p:spPr bwMode="auto">
                <a:xfrm>
                  <a:off x="657" y="1434"/>
                  <a:ext cx="1044" cy="31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9" name="Text Box 14"/>
                <p:cNvSpPr txBox="1">
                  <a:spLocks noChangeArrowheads="1"/>
                </p:cNvSpPr>
                <p:nvPr/>
              </p:nvSpPr>
              <p:spPr bwMode="auto">
                <a:xfrm>
                  <a:off x="884" y="1434"/>
                  <a:ext cx="681" cy="1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000" b="1" dirty="0">
                      <a:solidFill>
                        <a:schemeClr val="bg1"/>
                      </a:solidFill>
                      <a:ea typeface="楷体_GB2312"/>
                      <a:cs typeface="楷体_GB2312"/>
                    </a:rPr>
                    <a:t>单元格</a:t>
                  </a:r>
                </a:p>
              </p:txBody>
            </p:sp>
          </p:grpSp>
          <p:grpSp>
            <p:nvGrpSpPr>
              <p:cNvPr id="13" name="Group 15"/>
              <p:cNvGrpSpPr>
                <a:grpSpLocks/>
              </p:cNvGrpSpPr>
              <p:nvPr/>
            </p:nvGrpSpPr>
            <p:grpSpPr bwMode="auto">
              <a:xfrm>
                <a:off x="657" y="2069"/>
                <a:ext cx="1543" cy="408"/>
                <a:chOff x="657" y="1434"/>
                <a:chExt cx="1044" cy="318"/>
              </a:xfrm>
            </p:grpSpPr>
            <p:sp>
              <p:nvSpPr>
                <p:cNvPr id="26" name="Rectangle 16"/>
                <p:cNvSpPr>
                  <a:spLocks noChangeArrowheads="1"/>
                </p:cNvSpPr>
                <p:nvPr/>
              </p:nvSpPr>
              <p:spPr bwMode="auto">
                <a:xfrm>
                  <a:off x="657" y="1434"/>
                  <a:ext cx="1044" cy="31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7" name="Text Box 17"/>
                <p:cNvSpPr txBox="1">
                  <a:spLocks noChangeArrowheads="1"/>
                </p:cNvSpPr>
                <p:nvPr/>
              </p:nvSpPr>
              <p:spPr bwMode="auto">
                <a:xfrm>
                  <a:off x="884" y="1434"/>
                  <a:ext cx="681" cy="1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000" b="1" dirty="0">
                      <a:solidFill>
                        <a:schemeClr val="bg1"/>
                      </a:solidFill>
                      <a:ea typeface="楷体_GB2312"/>
                      <a:cs typeface="楷体_GB2312"/>
                    </a:rPr>
                    <a:t>单元格</a:t>
                  </a:r>
                </a:p>
              </p:txBody>
            </p:sp>
          </p:grpSp>
          <p:grpSp>
            <p:nvGrpSpPr>
              <p:cNvPr id="14" name="Group 18"/>
              <p:cNvGrpSpPr>
                <a:grpSpLocks/>
              </p:cNvGrpSpPr>
              <p:nvPr/>
            </p:nvGrpSpPr>
            <p:grpSpPr bwMode="auto">
              <a:xfrm>
                <a:off x="657" y="2614"/>
                <a:ext cx="1543" cy="408"/>
                <a:chOff x="657" y="1434"/>
                <a:chExt cx="1044" cy="318"/>
              </a:xfrm>
            </p:grpSpPr>
            <p:sp>
              <p:nvSpPr>
                <p:cNvPr id="24" name="Rectangle 19"/>
                <p:cNvSpPr>
                  <a:spLocks noChangeArrowheads="1"/>
                </p:cNvSpPr>
                <p:nvPr/>
              </p:nvSpPr>
              <p:spPr bwMode="auto">
                <a:xfrm>
                  <a:off x="657" y="1434"/>
                  <a:ext cx="1044" cy="31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5" name="Text Box 20"/>
                <p:cNvSpPr txBox="1">
                  <a:spLocks noChangeArrowheads="1"/>
                </p:cNvSpPr>
                <p:nvPr/>
              </p:nvSpPr>
              <p:spPr bwMode="auto">
                <a:xfrm>
                  <a:off x="884" y="1434"/>
                  <a:ext cx="681" cy="1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000" b="1">
                      <a:solidFill>
                        <a:schemeClr val="bg1"/>
                      </a:solidFill>
                      <a:ea typeface="楷体_GB2312"/>
                      <a:cs typeface="楷体_GB2312"/>
                    </a:rPr>
                    <a:t>单元格</a:t>
                  </a:r>
                </a:p>
              </p:txBody>
            </p:sp>
          </p:grpSp>
          <p:grpSp>
            <p:nvGrpSpPr>
              <p:cNvPr id="15" name="Group 21"/>
              <p:cNvGrpSpPr>
                <a:grpSpLocks/>
              </p:cNvGrpSpPr>
              <p:nvPr/>
            </p:nvGrpSpPr>
            <p:grpSpPr bwMode="auto">
              <a:xfrm>
                <a:off x="2380" y="1525"/>
                <a:ext cx="1543" cy="408"/>
                <a:chOff x="657" y="1434"/>
                <a:chExt cx="1044" cy="318"/>
              </a:xfrm>
            </p:grpSpPr>
            <p:sp>
              <p:nvSpPr>
                <p:cNvPr id="22" name="Rectangle 22"/>
                <p:cNvSpPr>
                  <a:spLocks noChangeArrowheads="1"/>
                </p:cNvSpPr>
                <p:nvPr/>
              </p:nvSpPr>
              <p:spPr bwMode="auto">
                <a:xfrm>
                  <a:off x="657" y="1434"/>
                  <a:ext cx="1044" cy="31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23" name="Text Box 23"/>
                <p:cNvSpPr txBox="1">
                  <a:spLocks noChangeArrowheads="1"/>
                </p:cNvSpPr>
                <p:nvPr/>
              </p:nvSpPr>
              <p:spPr bwMode="auto">
                <a:xfrm>
                  <a:off x="884" y="1434"/>
                  <a:ext cx="681" cy="1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000" b="1" dirty="0">
                      <a:solidFill>
                        <a:schemeClr val="bg1"/>
                      </a:solidFill>
                      <a:ea typeface="楷体_GB2312"/>
                      <a:cs typeface="楷体_GB2312"/>
                    </a:rPr>
                    <a:t>单元格</a:t>
                  </a:r>
                </a:p>
              </p:txBody>
            </p:sp>
          </p:grpSp>
          <p:grpSp>
            <p:nvGrpSpPr>
              <p:cNvPr id="16" name="Group 24"/>
              <p:cNvGrpSpPr>
                <a:grpSpLocks/>
              </p:cNvGrpSpPr>
              <p:nvPr/>
            </p:nvGrpSpPr>
            <p:grpSpPr bwMode="auto">
              <a:xfrm>
                <a:off x="2380" y="2070"/>
                <a:ext cx="1543" cy="408"/>
                <a:chOff x="657" y="1434"/>
                <a:chExt cx="1044" cy="318"/>
              </a:xfrm>
            </p:grpSpPr>
            <p:sp>
              <p:nvSpPr>
                <p:cNvPr id="20" name="Rectangle 25"/>
                <p:cNvSpPr>
                  <a:spLocks noChangeArrowheads="1"/>
                </p:cNvSpPr>
                <p:nvPr/>
              </p:nvSpPr>
              <p:spPr bwMode="auto">
                <a:xfrm>
                  <a:off x="657" y="1434"/>
                  <a:ext cx="1044" cy="31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21" name="Text Box 26"/>
                <p:cNvSpPr txBox="1">
                  <a:spLocks noChangeArrowheads="1"/>
                </p:cNvSpPr>
                <p:nvPr/>
              </p:nvSpPr>
              <p:spPr bwMode="auto">
                <a:xfrm>
                  <a:off x="884" y="1434"/>
                  <a:ext cx="681" cy="1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000" b="1">
                      <a:solidFill>
                        <a:schemeClr val="bg1"/>
                      </a:solidFill>
                      <a:ea typeface="楷体_GB2312"/>
                      <a:cs typeface="楷体_GB2312"/>
                    </a:rPr>
                    <a:t>单元格</a:t>
                  </a:r>
                </a:p>
              </p:txBody>
            </p:sp>
          </p:grpSp>
          <p:grpSp>
            <p:nvGrpSpPr>
              <p:cNvPr id="17" name="Group 27"/>
              <p:cNvGrpSpPr>
                <a:grpSpLocks/>
              </p:cNvGrpSpPr>
              <p:nvPr/>
            </p:nvGrpSpPr>
            <p:grpSpPr bwMode="auto">
              <a:xfrm>
                <a:off x="2380" y="2615"/>
                <a:ext cx="1543" cy="408"/>
                <a:chOff x="657" y="1434"/>
                <a:chExt cx="1044" cy="318"/>
              </a:xfrm>
            </p:grpSpPr>
            <p:sp>
              <p:nvSpPr>
                <p:cNvPr id="18" name="Rectangle 28"/>
                <p:cNvSpPr>
                  <a:spLocks noChangeArrowheads="1"/>
                </p:cNvSpPr>
                <p:nvPr/>
              </p:nvSpPr>
              <p:spPr bwMode="auto">
                <a:xfrm>
                  <a:off x="657" y="1434"/>
                  <a:ext cx="1044" cy="318"/>
                </a:xfrm>
                <a:prstGeom prst="rect">
                  <a:avLst/>
                </a:prstGeom>
                <a:solidFill>
                  <a:schemeClr val="accent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  <p:sp>
              <p:nvSpPr>
                <p:cNvPr id="19" name="Text Box 29"/>
                <p:cNvSpPr txBox="1">
                  <a:spLocks noChangeArrowheads="1"/>
                </p:cNvSpPr>
                <p:nvPr/>
              </p:nvSpPr>
              <p:spPr bwMode="auto">
                <a:xfrm>
                  <a:off x="884" y="1434"/>
                  <a:ext cx="681" cy="1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5000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Verdana" pitchFamily="34" charset="0"/>
                      <a:ea typeface="宋体" pitchFamily="2" charset="-122"/>
                    </a:defRPr>
                  </a:lvl9pPr>
                </a:lstStyle>
                <a:p>
                  <a:pPr eaLnBrk="1" hangingPunct="1"/>
                  <a:r>
                    <a:rPr lang="zh-CN" altLang="en-US" sz="2000" b="1">
                      <a:solidFill>
                        <a:schemeClr val="bg1"/>
                      </a:solidFill>
                      <a:ea typeface="楷体_GB2312"/>
                      <a:cs typeface="楷体_GB2312"/>
                    </a:rPr>
                    <a:t>单元格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29397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 err="1"/>
              <a:t>创建表格及设置属性</a:t>
            </a:r>
            <a:endParaRPr lang="zh-CN" altLang="en-US" dirty="0"/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设置</a:t>
            </a:r>
            <a:r>
              <a:rPr lang="zh-CN" altLang="en-US" dirty="0"/>
              <a:t>表格</a:t>
            </a:r>
            <a:r>
              <a:rPr lang="zh-CN" altLang="en-US" dirty="0" smtClean="0"/>
              <a:t>属性</a:t>
            </a:r>
            <a:endParaRPr lang="zh-CN" altLang="en-US" dirty="0"/>
          </a:p>
        </p:txBody>
      </p:sp>
      <p:sp>
        <p:nvSpPr>
          <p:cNvPr id="18" name="日期占位符 1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CB0520-F3B3-42C4-AC9D-A3D2851CE58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52</a:t>
            </a:fld>
            <a:endParaRPr lang="zh-CN" altLang="zh-CN"/>
          </a:p>
        </p:txBody>
      </p:sp>
      <p:grpSp>
        <p:nvGrpSpPr>
          <p:cNvPr id="4" name="Group 4"/>
          <p:cNvGrpSpPr>
            <a:grpSpLocks/>
          </p:cNvGrpSpPr>
          <p:nvPr/>
        </p:nvGrpSpPr>
        <p:grpSpPr bwMode="auto">
          <a:xfrm>
            <a:off x="1475656" y="2086493"/>
            <a:ext cx="6337300" cy="3392488"/>
            <a:chOff x="476" y="1207"/>
            <a:chExt cx="3992" cy="2137"/>
          </a:xfrm>
        </p:grpSpPr>
        <p:sp>
          <p:nvSpPr>
            <p:cNvPr id="5" name="Text Box 5"/>
            <p:cNvSpPr txBox="1">
              <a:spLocks noChangeArrowheads="1"/>
            </p:cNvSpPr>
            <p:nvPr/>
          </p:nvSpPr>
          <p:spPr bwMode="auto">
            <a:xfrm>
              <a:off x="1655" y="1207"/>
              <a:ext cx="998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ea typeface="仿宋_GB2312" pitchFamily="49" charset="-122"/>
                </a:rPr>
                <a:t>单元格边距</a:t>
              </a:r>
            </a:p>
          </p:txBody>
        </p:sp>
        <p:grpSp>
          <p:nvGrpSpPr>
            <p:cNvPr id="6" name="Group 6"/>
            <p:cNvGrpSpPr>
              <a:grpSpLocks/>
            </p:cNvGrpSpPr>
            <p:nvPr/>
          </p:nvGrpSpPr>
          <p:grpSpPr bwMode="auto">
            <a:xfrm>
              <a:off x="476" y="1525"/>
              <a:ext cx="3992" cy="1497"/>
              <a:chOff x="476" y="890"/>
              <a:chExt cx="3992" cy="1497"/>
            </a:xfrm>
          </p:grpSpPr>
          <p:sp>
            <p:nvSpPr>
              <p:cNvPr id="8" name="Rectangle 7"/>
              <p:cNvSpPr>
                <a:spLocks noChangeArrowheads="1"/>
              </p:cNvSpPr>
              <p:nvPr/>
            </p:nvSpPr>
            <p:spPr bwMode="auto">
              <a:xfrm>
                <a:off x="476" y="935"/>
                <a:ext cx="3992" cy="1270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9" name="Rectangle 8"/>
              <p:cNvSpPr>
                <a:spLocks noChangeArrowheads="1"/>
              </p:cNvSpPr>
              <p:nvPr/>
            </p:nvSpPr>
            <p:spPr bwMode="auto">
              <a:xfrm>
                <a:off x="612" y="1071"/>
                <a:ext cx="1044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0" name="Rectangle 9"/>
              <p:cNvSpPr>
                <a:spLocks noChangeArrowheads="1"/>
              </p:cNvSpPr>
              <p:nvPr/>
            </p:nvSpPr>
            <p:spPr bwMode="auto">
              <a:xfrm>
                <a:off x="1928" y="1071"/>
                <a:ext cx="1044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1" name="Rectangle 10"/>
              <p:cNvSpPr>
                <a:spLocks noChangeArrowheads="1"/>
              </p:cNvSpPr>
              <p:nvPr/>
            </p:nvSpPr>
            <p:spPr bwMode="auto">
              <a:xfrm>
                <a:off x="3198" y="1071"/>
                <a:ext cx="1044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2" name="Rectangle 11"/>
              <p:cNvSpPr>
                <a:spLocks noChangeArrowheads="1"/>
              </p:cNvSpPr>
              <p:nvPr/>
            </p:nvSpPr>
            <p:spPr bwMode="auto">
              <a:xfrm>
                <a:off x="1928" y="1615"/>
                <a:ext cx="1044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3" name="Rectangle 12"/>
              <p:cNvSpPr>
                <a:spLocks noChangeArrowheads="1"/>
              </p:cNvSpPr>
              <p:nvPr/>
            </p:nvSpPr>
            <p:spPr bwMode="auto">
              <a:xfrm>
                <a:off x="3198" y="1615"/>
                <a:ext cx="1044" cy="318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4" name="Rectangle 13"/>
              <p:cNvSpPr>
                <a:spLocks noChangeArrowheads="1"/>
              </p:cNvSpPr>
              <p:nvPr/>
            </p:nvSpPr>
            <p:spPr bwMode="auto">
              <a:xfrm>
                <a:off x="612" y="1616"/>
                <a:ext cx="1044" cy="317"/>
              </a:xfrm>
              <a:prstGeom prst="rect">
                <a:avLst/>
              </a:prstGeom>
              <a:solidFill>
                <a:schemeClr val="accent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5" name="Text Box 14"/>
              <p:cNvSpPr txBox="1">
                <a:spLocks noChangeArrowheads="1"/>
              </p:cNvSpPr>
              <p:nvPr/>
            </p:nvSpPr>
            <p:spPr bwMode="auto">
              <a:xfrm>
                <a:off x="2064" y="1117"/>
                <a:ext cx="792" cy="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</a:rPr>
                  <a:t>输入内容</a:t>
                </a:r>
              </a:p>
            </p:txBody>
          </p:sp>
          <p:sp>
            <p:nvSpPr>
              <p:cNvPr id="16" name="AutoShape 15"/>
              <p:cNvSpPr>
                <a:spLocks/>
              </p:cNvSpPr>
              <p:nvPr/>
            </p:nvSpPr>
            <p:spPr bwMode="auto">
              <a:xfrm rot="5400000">
                <a:off x="1814" y="1003"/>
                <a:ext cx="363" cy="137"/>
              </a:xfrm>
              <a:prstGeom prst="leftBrace">
                <a:avLst>
                  <a:gd name="adj1" fmla="val 8333"/>
                  <a:gd name="adj2" fmla="val 49995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17" name="AutoShape 16"/>
              <p:cNvSpPr>
                <a:spLocks/>
              </p:cNvSpPr>
              <p:nvPr/>
            </p:nvSpPr>
            <p:spPr bwMode="auto">
              <a:xfrm rot="-5400000">
                <a:off x="1496" y="1956"/>
                <a:ext cx="590" cy="272"/>
              </a:xfrm>
              <a:prstGeom prst="leftBrace">
                <a:avLst>
                  <a:gd name="adj1" fmla="val 8333"/>
                  <a:gd name="adj2" fmla="val 45699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5000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Verdana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  <p:sp>
          <p:nvSpPr>
            <p:cNvPr id="7" name="Text Box 17"/>
            <p:cNvSpPr txBox="1">
              <a:spLocks noChangeArrowheads="1"/>
            </p:cNvSpPr>
            <p:nvPr/>
          </p:nvSpPr>
          <p:spPr bwMode="auto">
            <a:xfrm>
              <a:off x="1338" y="3113"/>
              <a:ext cx="86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5000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b="1">
                  <a:ea typeface="仿宋_GB2312" pitchFamily="49" charset="-122"/>
                </a:rPr>
                <a:t>单元格间距</a:t>
              </a: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4931644" y="1806875"/>
            <a:ext cx="237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3333FF"/>
                </a:solidFill>
              </a:rPr>
              <a:t>单元格边框与单元格内容之间的空白量</a:t>
            </a:r>
          </a:p>
        </p:txBody>
      </p:sp>
    </p:spTree>
    <p:extLst>
      <p:ext uri="{BB962C8B-B14F-4D97-AF65-F5344CB8AC3E}">
        <p14:creationId xmlns:p14="http://schemas.microsoft.com/office/powerpoint/2010/main" val="370239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 err="1" smtClean="0"/>
              <a:t>创建表格及设置属性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2. </a:t>
            </a:r>
            <a:r>
              <a:rPr lang="zh-CN" altLang="en-US" dirty="0" smtClean="0"/>
              <a:t>设置</a:t>
            </a:r>
            <a:r>
              <a:rPr lang="zh-CN" altLang="en-US" dirty="0"/>
              <a:t>表格属性</a:t>
            </a:r>
          </a:p>
          <a:p>
            <a:pPr lvl="1" eaLnBrk="0" hangingPunct="0">
              <a:lnSpc>
                <a:spcPct val="150000"/>
              </a:lnSpc>
            </a:pPr>
            <a:r>
              <a:rPr lang="zh-CN" altLang="zh-CN" dirty="0"/>
              <a:t>如果没有明确指定单元格间距和边距，大多数浏览器按</a:t>
            </a:r>
            <a:r>
              <a:rPr lang="zh-CN" altLang="zh-CN" dirty="0">
                <a:solidFill>
                  <a:srgbClr val="FF0000"/>
                </a:solidFill>
              </a:rPr>
              <a:t>单元格边距</a:t>
            </a:r>
            <a:r>
              <a:rPr lang="zh-CN" altLang="zh-CN" dirty="0"/>
              <a:t>（单元格内容与单元格边框之间的距离，单位为像素）</a:t>
            </a:r>
            <a:r>
              <a:rPr lang="zh-CN" altLang="zh-CN" dirty="0">
                <a:solidFill>
                  <a:srgbClr val="FF0000"/>
                </a:solidFill>
              </a:rPr>
              <a:t>为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zh-CN" dirty="0"/>
              <a:t>、</a:t>
            </a:r>
            <a:r>
              <a:rPr lang="zh-CN" altLang="zh-CN" dirty="0">
                <a:solidFill>
                  <a:srgbClr val="FF0000"/>
                </a:solidFill>
              </a:rPr>
              <a:t>单元格间距为</a:t>
            </a:r>
            <a:r>
              <a:rPr lang="en-US" altLang="zh-CN" dirty="0">
                <a:solidFill>
                  <a:srgbClr val="FF0000"/>
                </a:solidFill>
              </a:rPr>
              <a:t>2</a:t>
            </a:r>
            <a:r>
              <a:rPr lang="zh-CN" altLang="zh-CN" dirty="0"/>
              <a:t>显示表格</a:t>
            </a:r>
            <a:endParaRPr lang="en-US" altLang="zh-CN" dirty="0"/>
          </a:p>
          <a:p>
            <a:pPr lvl="1" eaLnBrk="0" hangingPunct="0">
              <a:lnSpc>
                <a:spcPct val="150000"/>
              </a:lnSpc>
            </a:pPr>
            <a:r>
              <a:rPr lang="zh-CN" altLang="zh-CN" dirty="0"/>
              <a:t>若要确保浏览器不显示表格中的边距和间距，必须将“单元格边距”和“单元格间距”设置为“</a:t>
            </a:r>
            <a:r>
              <a:rPr lang="en-US" altLang="zh-CN" dirty="0"/>
              <a:t>0</a:t>
            </a:r>
            <a:r>
              <a:rPr lang="zh-CN" altLang="zh-CN" dirty="0"/>
              <a:t>”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C8CB41-1C84-4607-94EC-C2ACBB57B967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53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51862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 err="1" smtClean="0"/>
              <a:t>创建表格及设置属性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设置</a:t>
            </a:r>
            <a:r>
              <a:rPr lang="zh-CN" altLang="en-US" dirty="0"/>
              <a:t>表格属性</a:t>
            </a:r>
          </a:p>
          <a:p>
            <a:pPr lvl="1" eaLnBrk="0" hangingPunct="0"/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表格属性面板</a:t>
            </a:r>
            <a:r>
              <a:rPr lang="zh-CN" altLang="en-US" dirty="0"/>
              <a:t>设置整个表格的属性 ，在单元格属性面板对表格中的单元格进行属性</a:t>
            </a:r>
            <a:r>
              <a:rPr lang="zh-CN" altLang="en-US" dirty="0" smtClean="0"/>
              <a:t>设置</a:t>
            </a:r>
            <a:endParaRPr lang="en-US" altLang="zh-CN" dirty="0" smtClean="0"/>
          </a:p>
          <a:p>
            <a:pPr lvl="1" eaLnBrk="0" hangingPunct="0"/>
            <a:r>
              <a:rPr lang="zh-CN" altLang="en-US" dirty="0" smtClean="0">
                <a:solidFill>
                  <a:srgbClr val="FF0000"/>
                </a:solidFill>
              </a:rPr>
              <a:t>单元格</a:t>
            </a:r>
            <a:r>
              <a:rPr lang="zh-CN" altLang="en-US" dirty="0">
                <a:solidFill>
                  <a:srgbClr val="FF0000"/>
                </a:solidFill>
              </a:rPr>
              <a:t>属性面板</a:t>
            </a:r>
            <a:r>
              <a:rPr lang="zh-CN" altLang="en-US" dirty="0"/>
              <a:t>与文本属性面板是同一个面板，上半部分为文本属性面板，下半部分即为单元格属性面</a:t>
            </a:r>
            <a:r>
              <a:rPr lang="zh-CN" altLang="en-US" dirty="0" smtClean="0"/>
              <a:t>板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C8CB41-1C84-4607-94EC-C2ACBB57B967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54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907704" y="4005064"/>
            <a:ext cx="5544616" cy="972051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07704" y="5301208"/>
            <a:ext cx="5544616" cy="972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3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en-US" altLang="zh-CN" dirty="0" err="1" smtClean="0"/>
              <a:t>创建表格及设置属性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2. </a:t>
            </a:r>
            <a:r>
              <a:rPr lang="zh-CN" altLang="en-US" dirty="0" smtClean="0"/>
              <a:t>设置</a:t>
            </a:r>
            <a:r>
              <a:rPr lang="zh-CN" altLang="en-US" dirty="0"/>
              <a:t>表格属性</a:t>
            </a:r>
          </a:p>
          <a:p>
            <a:pPr lvl="1" eaLnBrk="0" hangingPunct="0"/>
            <a:r>
              <a:rPr lang="zh-CN" altLang="en-US" dirty="0"/>
              <a:t>表格属性及单元格属性含义 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EC8CB41-1C84-4607-94EC-C2ACBB57B967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55</a:t>
            </a:fld>
            <a:endParaRPr lang="zh-CN" altLang="zh-CN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8310013"/>
              </p:ext>
            </p:extLst>
          </p:nvPr>
        </p:nvGraphicFramePr>
        <p:xfrm>
          <a:off x="1043608" y="2564904"/>
          <a:ext cx="6984776" cy="3609534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70012"/>
                <a:gridCol w="1706252"/>
                <a:gridCol w="4608512"/>
              </a:tblGrid>
              <a:tr h="3465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</a:rPr>
                        <a:t> </a:t>
                      </a:r>
                      <a:endParaRPr lang="zh-CN" sz="14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属性名称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说</a:t>
                      </a:r>
                      <a:r>
                        <a:rPr lang="en-US" sz="1400" kern="100" dirty="0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明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6534">
                <a:tc rowSpan="4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表格属性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填充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设置单元格内容与单元格边线之间的距离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65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间距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设置单元格之间的像素数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65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对齐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设置表格在页面中的对齐方式，包括左对齐（默认）、居中对齐和右对齐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65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边框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设置表格边框的宽度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6534">
                <a:tc rowSpan="5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单元格属性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水平和垂直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设置单元格内容距单元格上边和左边的距离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65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宽和高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设置单元格宽度和高度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65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不换行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阻止换行，使单元格中的所有文本都在一行上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65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kern="100" dirty="0">
                          <a:solidFill>
                            <a:schemeClr val="tx1"/>
                          </a:solidFill>
                          <a:effectLst/>
                        </a:rPr>
                        <a:t>标题</a:t>
                      </a:r>
                      <a:endParaRPr lang="zh-CN" sz="140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将选定单元格作为表题，使其内容居中并加粗显示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34653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背景颜色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400" b="0" kern="100" dirty="0">
                          <a:solidFill>
                            <a:schemeClr val="tx1"/>
                          </a:solidFill>
                          <a:effectLst/>
                        </a:rPr>
                        <a:t>设置单元格背景颜色</a:t>
                      </a:r>
                      <a:endParaRPr lang="zh-CN" sz="1400" b="0" kern="100" dirty="0">
                        <a:solidFill>
                          <a:schemeClr val="tx1"/>
                        </a:solidFill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10790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创建细线表格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56</a:t>
            </a:fld>
            <a:endParaRPr lang="zh-CN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1340768"/>
            <a:ext cx="7801818" cy="458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1416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创建细线表格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147248" cy="4824536"/>
          </a:xfrm>
        </p:spPr>
        <p:txBody>
          <a:bodyPr/>
          <a:lstStyle/>
          <a:p>
            <a:pPr latinLnBrk="0"/>
            <a:r>
              <a:rPr lang="en-US" altLang="zh-CN" b="0" dirty="0" smtClean="0"/>
              <a:t>1. </a:t>
            </a:r>
            <a:r>
              <a:rPr lang="zh-CN" altLang="en-US" b="0" dirty="0" smtClean="0"/>
              <a:t>插入表格</a:t>
            </a:r>
            <a:r>
              <a:rPr lang="zh-CN" altLang="en-US" b="0" dirty="0"/>
              <a:t>：</a:t>
            </a:r>
          </a:p>
          <a:p>
            <a:pPr latinLnBrk="0"/>
            <a:r>
              <a:rPr lang="zh-CN" altLang="en-US" b="0" dirty="0"/>
              <a:t> </a:t>
            </a:r>
            <a:r>
              <a:rPr lang="zh-CN" altLang="en-US" b="0" dirty="0" smtClean="0"/>
              <a:t>   边框：</a:t>
            </a:r>
            <a:r>
              <a:rPr lang="en-US" altLang="zh-CN" b="0" dirty="0" smtClean="0"/>
              <a:t>0</a:t>
            </a:r>
            <a:r>
              <a:rPr lang="zh-CN" altLang="en-US" b="0" dirty="0" smtClean="0"/>
              <a:t>，单元格边距</a:t>
            </a:r>
            <a:r>
              <a:rPr lang="en-US" altLang="zh-CN" b="0" dirty="0" smtClean="0"/>
              <a:t>:0</a:t>
            </a:r>
            <a:r>
              <a:rPr lang="zh-CN" altLang="en-US" b="0" dirty="0" smtClean="0"/>
              <a:t>，单元格间距</a:t>
            </a:r>
            <a:r>
              <a:rPr lang="en-US" altLang="zh-CN" b="0" smtClean="0"/>
              <a:t>:1</a:t>
            </a:r>
            <a:endParaRPr lang="zh-CN" altLang="en-US" b="0" dirty="0"/>
          </a:p>
          <a:p>
            <a:pPr latinLnBrk="0"/>
            <a:r>
              <a:rPr lang="en-US" altLang="zh-CN" b="0" dirty="0" smtClean="0"/>
              <a:t>2. </a:t>
            </a:r>
            <a:r>
              <a:rPr lang="zh-CN" altLang="en-US" b="0" dirty="0" smtClean="0"/>
              <a:t>选中</a:t>
            </a:r>
            <a:r>
              <a:rPr lang="zh-CN" altLang="en-US" b="0" dirty="0"/>
              <a:t>表格，</a:t>
            </a:r>
            <a:r>
              <a:rPr lang="zh-CN" altLang="en-US" b="0" dirty="0" smtClean="0"/>
              <a:t>在代码视图中</a:t>
            </a:r>
            <a:r>
              <a:rPr lang="zh-CN" altLang="en-US" b="0" dirty="0"/>
              <a:t>设置表格的背景颜色</a:t>
            </a:r>
            <a:r>
              <a:rPr lang="zh-CN" altLang="en-US" b="0" dirty="0" smtClean="0"/>
              <a:t>为</a:t>
            </a:r>
            <a:r>
              <a:rPr lang="zh-CN" altLang="en-US" b="0" dirty="0"/>
              <a:t>蓝</a:t>
            </a:r>
            <a:r>
              <a:rPr lang="zh-CN" altLang="en-US" b="0" dirty="0" smtClean="0"/>
              <a:t>色：</a:t>
            </a:r>
            <a:endParaRPr lang="en-US" altLang="zh-CN" b="0" dirty="0" smtClean="0"/>
          </a:p>
          <a:p>
            <a:pPr latinLnBrk="0"/>
            <a:r>
              <a:rPr lang="en-US" altLang="zh-CN" b="0" dirty="0">
                <a:latin typeface="Times New Roman" pitchFamily="18" charset="0"/>
                <a:cs typeface="Times New Roman" pitchFamily="18" charset="0"/>
              </a:rPr>
              <a:t>&lt;table width="500" border="0" align="center" </a:t>
            </a:r>
            <a:r>
              <a:rPr lang="en-US" altLang="zh-CN" b="0" dirty="0" err="1">
                <a:latin typeface="Times New Roman" pitchFamily="18" charset="0"/>
                <a:cs typeface="Times New Roman" pitchFamily="18" charset="0"/>
              </a:rPr>
              <a:t>cellpadding</a:t>
            </a:r>
            <a:r>
              <a:rPr lang="en-US" altLang="zh-CN" b="0" dirty="0">
                <a:latin typeface="Times New Roman" pitchFamily="18" charset="0"/>
                <a:cs typeface="Times New Roman" pitchFamily="18" charset="0"/>
              </a:rPr>
              <a:t>="0" </a:t>
            </a:r>
            <a:r>
              <a:rPr lang="en-US" altLang="zh-CN" b="0" dirty="0" err="1">
                <a:latin typeface="Times New Roman" pitchFamily="18" charset="0"/>
                <a:cs typeface="Times New Roman" pitchFamily="18" charset="0"/>
              </a:rPr>
              <a:t>cellspacing</a:t>
            </a:r>
            <a:r>
              <a:rPr lang="en-US" altLang="zh-CN" b="0" dirty="0">
                <a:latin typeface="Times New Roman" pitchFamily="18" charset="0"/>
                <a:cs typeface="Times New Roman" pitchFamily="18" charset="0"/>
              </a:rPr>
              <a:t>="1" style="background-color:#</a:t>
            </a:r>
            <a:r>
              <a:rPr lang="en-US" altLang="zh-CN" b="0" dirty="0" smtClean="0">
                <a:latin typeface="Times New Roman" pitchFamily="18" charset="0"/>
                <a:cs typeface="Times New Roman" pitchFamily="18" charset="0"/>
              </a:rPr>
              <a:t>0cf"&gt;</a:t>
            </a:r>
          </a:p>
          <a:p>
            <a:pPr latinLnBrk="0"/>
            <a:r>
              <a:rPr lang="en-US" altLang="zh-CN" b="0" dirty="0" smtClean="0"/>
              <a:t>3. </a:t>
            </a:r>
            <a:r>
              <a:rPr lang="zh-CN" altLang="en-US" b="0" dirty="0" smtClean="0"/>
              <a:t>全</a:t>
            </a:r>
            <a:r>
              <a:rPr lang="zh-CN" altLang="en-US" b="0" dirty="0"/>
              <a:t>选所有</a:t>
            </a:r>
            <a:r>
              <a:rPr lang="zh-CN" altLang="en-US" b="0" dirty="0" smtClean="0"/>
              <a:t>单元格</a:t>
            </a:r>
            <a:r>
              <a:rPr lang="en-US" altLang="zh-CN" b="0" dirty="0" smtClean="0"/>
              <a:t>, </a:t>
            </a:r>
            <a:r>
              <a:rPr lang="zh-CN" altLang="en-US" b="0" dirty="0" smtClean="0"/>
              <a:t>然后</a:t>
            </a:r>
            <a:r>
              <a:rPr lang="zh-CN" altLang="en-US" b="0" dirty="0"/>
              <a:t>在属性面板中设置所有单元格的背景颜色为</a:t>
            </a:r>
            <a:r>
              <a:rPr lang="zh-CN" altLang="en-US" b="0" dirty="0" smtClean="0"/>
              <a:t>白色</a:t>
            </a:r>
            <a:endParaRPr lang="zh-CN" altLang="en-US" b="0" dirty="0"/>
          </a:p>
          <a:p>
            <a:pPr latinLnBrk="0"/>
            <a:endParaRPr lang="zh-CN" altLang="en-US" b="0" dirty="0"/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57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75484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</a:t>
            </a:r>
            <a:r>
              <a:rPr lang="zh-CN" altLang="zh-CN" dirty="0" smtClean="0"/>
              <a:t>使用</a:t>
            </a:r>
            <a:r>
              <a:rPr lang="zh-CN" altLang="zh-CN" dirty="0"/>
              <a:t>表格布局网页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268760"/>
            <a:ext cx="7620000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 smtClean="0"/>
              <a:t>使用</a:t>
            </a:r>
            <a:r>
              <a:rPr lang="zh-CN" altLang="zh-CN" dirty="0"/>
              <a:t>表格来定位页面中的基本元素，使页面中的各个元素有序</a:t>
            </a:r>
            <a:r>
              <a:rPr lang="zh-CN" altLang="zh-CN" dirty="0" smtClean="0"/>
              <a:t>排列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64156D-B2FD-47F4-B9A6-19F12B036D2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58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330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219256" cy="5976664"/>
          </a:xfrm>
        </p:spPr>
        <p:txBody>
          <a:bodyPr/>
          <a:lstStyle/>
          <a:p>
            <a:r>
              <a:rPr lang="zh-CN" altLang="en-US" dirty="0"/>
              <a:t>例：利用表格布局页面</a:t>
            </a:r>
          </a:p>
          <a:p>
            <a:pPr lvl="1"/>
            <a:r>
              <a:rPr lang="zh-CN" altLang="en-US" dirty="0"/>
              <a:t>利用表格对页面进行布局，制作本站点的主页</a:t>
            </a: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59</a:t>
            </a:fld>
            <a:endParaRPr lang="zh-CN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330" y="1340768"/>
            <a:ext cx="767715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2854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147248" cy="900336"/>
          </a:xfrm>
        </p:spPr>
        <p:txBody>
          <a:bodyPr>
            <a:normAutofit/>
          </a:bodyPr>
          <a:lstStyle/>
          <a:p>
            <a:r>
              <a:rPr lang="en-US" altLang="zh-CN" cap="none" dirty="0" smtClean="0"/>
              <a:t>Dreamweaver</a:t>
            </a:r>
            <a:r>
              <a:rPr lang="en-US" altLang="zh-CN" dirty="0" smtClean="0"/>
              <a:t> CS6</a:t>
            </a:r>
            <a:r>
              <a:rPr lang="zh-CN" altLang="en-US" dirty="0" smtClean="0"/>
              <a:t>工作界面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8075240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主菜</a:t>
            </a:r>
            <a:r>
              <a:rPr lang="zh-CN" altLang="en-US" dirty="0"/>
              <a:t>单</a:t>
            </a:r>
          </a:p>
          <a:p>
            <a:pPr lvl="1">
              <a:lnSpc>
                <a:spcPct val="150000"/>
              </a:lnSpc>
            </a:pPr>
            <a:r>
              <a:rPr lang="en-US" altLang="zh-CN" dirty="0"/>
              <a:t>Dreamweaver CS6</a:t>
            </a:r>
            <a:r>
              <a:rPr lang="zh-CN" altLang="en-US" dirty="0"/>
              <a:t>的菜单共有</a:t>
            </a:r>
            <a:r>
              <a:rPr lang="en-US" altLang="zh-CN" dirty="0"/>
              <a:t>10</a:t>
            </a:r>
            <a:r>
              <a:rPr lang="zh-CN" altLang="en-US" dirty="0"/>
              <a:t>大类，提供了全部的</a:t>
            </a:r>
            <a:r>
              <a:rPr lang="en-US" altLang="zh-CN" dirty="0"/>
              <a:t>Dreamweaver</a:t>
            </a:r>
            <a:r>
              <a:rPr lang="zh-CN" altLang="en-US" dirty="0"/>
              <a:t>命令，包括“文件”、“编辑”、“查看”、“插入”、“修改”、“格式”、“命令”、“站点”、“窗口”和“帮助”</a:t>
            </a:r>
            <a:r>
              <a:rPr lang="zh-CN" altLang="en-US" dirty="0" smtClean="0"/>
              <a:t>等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390990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003232" cy="5832648"/>
          </a:xfrm>
        </p:spPr>
        <p:txBody>
          <a:bodyPr/>
          <a:lstStyle/>
          <a:p>
            <a:r>
              <a:rPr lang="zh-CN" altLang="zh-CN" sz="2400" b="0" dirty="0" smtClean="0"/>
              <a:t>（</a:t>
            </a:r>
            <a:r>
              <a:rPr lang="en-US" altLang="zh-CN" sz="2400" b="0" dirty="0"/>
              <a:t>1</a:t>
            </a:r>
            <a:r>
              <a:rPr lang="zh-CN" altLang="zh-CN" sz="2400" b="0" dirty="0" smtClean="0"/>
              <a:t>）</a:t>
            </a:r>
            <a:r>
              <a:rPr lang="zh-CN" altLang="en-US" sz="2400" b="0" dirty="0" smtClean="0"/>
              <a:t>在文件面板中双击打开</a:t>
            </a:r>
            <a:r>
              <a:rPr lang="en-US" altLang="zh-CN" sz="2400" b="0" dirty="0" smtClean="0"/>
              <a:t>index.html</a:t>
            </a:r>
            <a:r>
              <a:rPr lang="zh-CN" altLang="en-US" sz="2400" b="0" dirty="0" smtClean="0"/>
              <a:t>；</a:t>
            </a:r>
            <a:endParaRPr lang="zh-CN" altLang="zh-CN" sz="2400" b="0" dirty="0"/>
          </a:p>
          <a:p>
            <a:r>
              <a:rPr lang="zh-CN" altLang="zh-CN" sz="2400" b="0" dirty="0" smtClean="0"/>
              <a:t>（</a:t>
            </a:r>
            <a:r>
              <a:rPr lang="en-US" altLang="zh-CN" sz="2400" b="0" dirty="0"/>
              <a:t>2</a:t>
            </a:r>
            <a:r>
              <a:rPr lang="zh-CN" altLang="zh-CN" sz="2400" b="0" dirty="0" smtClean="0"/>
              <a:t>）</a:t>
            </a:r>
            <a:r>
              <a:rPr lang="zh-CN" altLang="zh-CN" sz="2400" b="0" dirty="0"/>
              <a:t>制作整个内容外边框：单击“插入”</a:t>
            </a:r>
            <a:r>
              <a:rPr lang="en-US" altLang="zh-CN" sz="2400" b="0" dirty="0"/>
              <a:t>|</a:t>
            </a:r>
            <a:r>
              <a:rPr lang="zh-CN" altLang="zh-CN" sz="2400" b="0" dirty="0" smtClean="0"/>
              <a:t>“表格”，</a:t>
            </a:r>
            <a:r>
              <a:rPr lang="zh-CN" altLang="zh-CN" sz="2400" b="0" dirty="0"/>
              <a:t>“行数”为“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”、“列数”为“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”，“表格宽度”为“</a:t>
            </a:r>
            <a:r>
              <a:rPr lang="en-US" altLang="zh-CN" sz="2400" b="0" dirty="0" smtClean="0"/>
              <a:t>800</a:t>
            </a:r>
            <a:r>
              <a:rPr lang="zh-CN" altLang="zh-CN" sz="2400" b="0" dirty="0" smtClean="0"/>
              <a:t>”</a:t>
            </a:r>
            <a:r>
              <a:rPr lang="zh-CN" altLang="zh-CN" sz="2400" b="0" dirty="0"/>
              <a:t>像素，其余为“</a:t>
            </a:r>
            <a:r>
              <a:rPr lang="en-US" altLang="zh-CN" sz="2400" b="0" dirty="0"/>
              <a:t>0</a:t>
            </a:r>
            <a:r>
              <a:rPr lang="zh-CN" altLang="zh-CN" sz="2400" b="0" dirty="0"/>
              <a:t>”，在表格属性面板上“对齐”选“居中对齐”，使表格居中显示；</a:t>
            </a:r>
          </a:p>
          <a:p>
            <a:r>
              <a:rPr lang="zh-CN" altLang="zh-CN" sz="2400" b="0" dirty="0" smtClean="0"/>
              <a:t>（</a:t>
            </a:r>
            <a:r>
              <a:rPr lang="en-US" altLang="zh-CN" sz="2400" b="0" dirty="0"/>
              <a:t>3</a:t>
            </a:r>
            <a:r>
              <a:rPr lang="zh-CN" altLang="zh-CN" sz="2400" b="0" dirty="0" smtClean="0"/>
              <a:t>）</a:t>
            </a:r>
            <a:r>
              <a:rPr lang="zh-CN" altLang="zh-CN" sz="2400" b="0" dirty="0"/>
              <a:t>制作</a:t>
            </a:r>
            <a:r>
              <a:rPr lang="zh-CN" altLang="zh-CN" sz="2400" b="0" dirty="0" smtClean="0"/>
              <a:t>主页</a:t>
            </a:r>
            <a:r>
              <a:rPr lang="zh-CN" altLang="en-US" sz="2400" b="0" dirty="0" smtClean="0"/>
              <a:t>六</a:t>
            </a:r>
            <a:r>
              <a:rPr lang="zh-CN" altLang="zh-CN" sz="2400" b="0" dirty="0" smtClean="0"/>
              <a:t>个</a:t>
            </a:r>
            <a:r>
              <a:rPr lang="zh-CN" altLang="zh-CN" sz="2400" b="0" dirty="0"/>
              <a:t>部分的外边框：插入点置于刚插入的表格内</a:t>
            </a:r>
            <a:r>
              <a:rPr lang="zh-CN" altLang="zh-CN" sz="2400" b="0" dirty="0" smtClean="0"/>
              <a:t>，</a:t>
            </a:r>
            <a:r>
              <a:rPr lang="zh-CN" altLang="en-US" sz="2400" b="0" dirty="0" smtClean="0"/>
              <a:t>右键选</a:t>
            </a:r>
            <a:r>
              <a:rPr lang="zh-CN" altLang="zh-CN" sz="2400" b="0" dirty="0" smtClean="0"/>
              <a:t>“</a:t>
            </a:r>
            <a:r>
              <a:rPr lang="zh-CN" altLang="en-US" sz="2400" b="0" dirty="0" smtClean="0"/>
              <a:t>表格</a:t>
            </a:r>
            <a:r>
              <a:rPr lang="zh-CN" altLang="zh-CN" sz="2400" b="0" dirty="0" smtClean="0"/>
              <a:t>”</a:t>
            </a:r>
            <a:r>
              <a:rPr lang="en-US" altLang="zh-CN" sz="2400" b="0" dirty="0"/>
              <a:t>|</a:t>
            </a:r>
            <a:r>
              <a:rPr lang="zh-CN" altLang="zh-CN" sz="2400" b="0" dirty="0" smtClean="0"/>
              <a:t>“</a:t>
            </a:r>
            <a:r>
              <a:rPr lang="zh-CN" altLang="en-US" sz="2400" b="0" dirty="0" smtClean="0"/>
              <a:t>拆分单元格</a:t>
            </a:r>
            <a:r>
              <a:rPr lang="zh-CN" altLang="zh-CN" sz="2400" b="0" dirty="0" smtClean="0"/>
              <a:t>”</a:t>
            </a:r>
            <a:r>
              <a:rPr lang="zh-CN" altLang="en-US" sz="2400" b="0" dirty="0" smtClean="0"/>
              <a:t>，拆分为</a:t>
            </a:r>
            <a:r>
              <a:rPr lang="en-US" altLang="zh-CN" sz="2400" b="0" dirty="0" smtClean="0"/>
              <a:t>6</a:t>
            </a:r>
            <a:r>
              <a:rPr lang="zh-CN" altLang="en-US" sz="2400" b="0" dirty="0" smtClean="0"/>
              <a:t>行</a:t>
            </a:r>
            <a:r>
              <a:rPr lang="en-US" altLang="zh-CN" sz="2400" b="0" dirty="0" smtClean="0"/>
              <a:t> </a:t>
            </a:r>
            <a:r>
              <a:rPr lang="zh-CN" altLang="en-US" sz="2400" b="0" dirty="0" smtClean="0"/>
              <a:t>。</a:t>
            </a:r>
            <a:endParaRPr lang="en-US" altLang="zh-CN" sz="2400" b="0" dirty="0" smtClean="0"/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60</a:t>
            </a:fld>
            <a:endParaRPr lang="zh-CN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310" y="4221088"/>
            <a:ext cx="7696200" cy="1457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04358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075240" cy="5904656"/>
          </a:xfrm>
        </p:spPr>
        <p:txBody>
          <a:bodyPr/>
          <a:lstStyle/>
          <a:p>
            <a:r>
              <a:rPr lang="zh-CN" altLang="zh-CN" sz="2400" b="0" dirty="0" smtClean="0"/>
              <a:t>（</a:t>
            </a:r>
            <a:r>
              <a:rPr lang="en-US" altLang="zh-CN" sz="2400" b="0" dirty="0"/>
              <a:t>4</a:t>
            </a:r>
            <a:r>
              <a:rPr lang="zh-CN" altLang="zh-CN" sz="2400" b="0" dirty="0" smtClean="0"/>
              <a:t>）</a:t>
            </a:r>
            <a:r>
              <a:rPr lang="zh-CN" altLang="zh-CN" sz="2400" b="0" dirty="0"/>
              <a:t>设置各部分的高度：将插入点置于最上面的单元格，在单元格属性面板中将“高”设为“</a:t>
            </a:r>
            <a:r>
              <a:rPr lang="en-US" altLang="zh-CN" sz="2400" b="0" dirty="0" smtClean="0"/>
              <a:t>140</a:t>
            </a:r>
            <a:r>
              <a:rPr lang="zh-CN" altLang="zh-CN" sz="2400" b="0" dirty="0"/>
              <a:t>”，依次将下面四个单元格的高度设为“</a:t>
            </a:r>
            <a:r>
              <a:rPr lang="en-US" altLang="zh-CN" sz="2400" b="0" dirty="0"/>
              <a:t>20</a:t>
            </a:r>
            <a:r>
              <a:rPr lang="zh-CN" altLang="zh-CN" sz="2400" b="0" dirty="0"/>
              <a:t>”、 “</a:t>
            </a:r>
            <a:r>
              <a:rPr lang="en-US" altLang="zh-CN" sz="2400" b="0" dirty="0"/>
              <a:t>280</a:t>
            </a:r>
            <a:r>
              <a:rPr lang="zh-CN" altLang="zh-CN" sz="2400" b="0" dirty="0"/>
              <a:t>” 、“</a:t>
            </a:r>
            <a:r>
              <a:rPr lang="en-US" altLang="zh-CN" sz="2400" b="0" dirty="0"/>
              <a:t>15</a:t>
            </a:r>
            <a:r>
              <a:rPr lang="zh-CN" altLang="zh-CN" sz="2400" b="0" dirty="0"/>
              <a:t>”、“</a:t>
            </a:r>
            <a:r>
              <a:rPr lang="en-US" altLang="zh-CN" sz="2400" b="0" dirty="0"/>
              <a:t>60</a:t>
            </a:r>
            <a:r>
              <a:rPr lang="zh-CN" altLang="zh-CN" sz="2400" b="0" dirty="0"/>
              <a:t>”，最后一个不用设置高度</a:t>
            </a:r>
            <a:r>
              <a:rPr lang="zh-CN" altLang="zh-CN" sz="2400" b="0" dirty="0" smtClean="0"/>
              <a:t>；</a:t>
            </a:r>
            <a:endParaRPr lang="en-US" altLang="zh-CN" sz="2400" b="0" dirty="0" smtClean="0"/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5</a:t>
            </a:r>
            <a:r>
              <a:rPr lang="zh-CN" altLang="en-US" sz="2400" b="0" dirty="0" smtClean="0"/>
              <a:t>）插入图像：在最上面单元格中插入素材图象</a:t>
            </a:r>
            <a:endParaRPr lang="en-US" altLang="zh-CN" sz="2400" b="0" dirty="0" smtClean="0"/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6</a:t>
            </a:r>
            <a:r>
              <a:rPr lang="zh-CN" altLang="en-US" sz="2400" b="0" dirty="0" smtClean="0"/>
              <a:t>）制作导航栏：将第</a:t>
            </a:r>
            <a:r>
              <a:rPr lang="en-US" altLang="zh-CN" sz="2400" b="0" dirty="0" smtClean="0"/>
              <a:t>2</a:t>
            </a:r>
            <a:r>
              <a:rPr lang="zh-CN" altLang="en-US" sz="2400" b="0" dirty="0" smtClean="0"/>
              <a:t>行的单元格背景颜色改为蓝色，并拆分为</a:t>
            </a:r>
            <a:r>
              <a:rPr lang="en-US" altLang="zh-CN" sz="2400" b="0" dirty="0" smtClean="0"/>
              <a:t>4</a:t>
            </a:r>
            <a:r>
              <a:rPr lang="zh-CN" altLang="en-US" sz="2400" b="0" dirty="0" smtClean="0"/>
              <a:t>列，将每个单元格的宽度设为</a:t>
            </a:r>
            <a:r>
              <a:rPr lang="en-US" altLang="zh-CN" sz="2400" b="0" dirty="0" smtClean="0"/>
              <a:t>200</a:t>
            </a:r>
            <a:r>
              <a:rPr lang="zh-CN" altLang="en-US" sz="2400" b="0" dirty="0" smtClean="0"/>
              <a:t>。输入导航栏目。</a:t>
            </a:r>
            <a:endParaRPr lang="en-US" altLang="zh-CN" sz="2400" b="0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61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4005064"/>
            <a:ext cx="540060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121368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003232" cy="5904656"/>
          </a:xfrm>
        </p:spPr>
        <p:txBody>
          <a:bodyPr/>
          <a:lstStyle/>
          <a:p>
            <a:r>
              <a:rPr lang="zh-CN" altLang="en-US" sz="2400" b="0" dirty="0"/>
              <a:t>（</a:t>
            </a:r>
            <a:r>
              <a:rPr lang="en-US" altLang="zh-CN" sz="2400" b="0" dirty="0"/>
              <a:t>7</a:t>
            </a:r>
            <a:r>
              <a:rPr lang="zh-CN" altLang="en-US" sz="2400" b="0" dirty="0"/>
              <a:t>）</a:t>
            </a:r>
            <a:r>
              <a:rPr lang="zh-CN" altLang="zh-CN" sz="2400" b="0" dirty="0"/>
              <a:t>布局网页主要内容部分：在“科普知识”下面一行的单元格中插入一个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行</a:t>
            </a:r>
            <a:r>
              <a:rPr lang="en-US" altLang="zh-CN" sz="2400" b="0" dirty="0"/>
              <a:t>3</a:t>
            </a:r>
            <a:r>
              <a:rPr lang="zh-CN" altLang="zh-CN" sz="2400" b="0" dirty="0"/>
              <a:t>列的表格，在“表格”对话框中，设置“表格宽度”为“</a:t>
            </a:r>
            <a:r>
              <a:rPr lang="en-US" altLang="zh-CN" sz="2400" b="0" dirty="0"/>
              <a:t>800</a:t>
            </a:r>
            <a:r>
              <a:rPr lang="zh-CN" altLang="zh-CN" sz="2400" b="0" dirty="0"/>
              <a:t>”（或</a:t>
            </a:r>
            <a:r>
              <a:rPr lang="en-US" altLang="zh-CN" sz="2400" b="0" dirty="0"/>
              <a:t>100%</a:t>
            </a:r>
            <a:r>
              <a:rPr lang="zh-CN" altLang="zh-CN" sz="2400" b="0" dirty="0"/>
              <a:t>），其余均为“</a:t>
            </a:r>
            <a:r>
              <a:rPr lang="en-US" altLang="zh-CN" sz="2400" b="0" dirty="0"/>
              <a:t>0</a:t>
            </a:r>
            <a:r>
              <a:rPr lang="zh-CN" altLang="zh-CN" sz="2400" b="0" dirty="0"/>
              <a:t>”；利用单元格属性面板将表格</a:t>
            </a:r>
            <a:r>
              <a:rPr lang="en-US" altLang="zh-CN" sz="2400" b="0" dirty="0"/>
              <a:t>3</a:t>
            </a:r>
            <a:r>
              <a:rPr lang="zh-CN" altLang="zh-CN" sz="2400" b="0" dirty="0"/>
              <a:t>个单元格的宽度分别设为</a:t>
            </a:r>
            <a:r>
              <a:rPr lang="en-US" altLang="zh-CN" sz="2400" b="0" dirty="0"/>
              <a:t>200</a:t>
            </a:r>
            <a:r>
              <a:rPr lang="zh-CN" altLang="zh-CN" sz="2400" b="0" dirty="0"/>
              <a:t>、</a:t>
            </a:r>
            <a:r>
              <a:rPr lang="en-US" altLang="zh-CN" sz="2400" b="0" dirty="0"/>
              <a:t>400</a:t>
            </a:r>
            <a:r>
              <a:rPr lang="zh-CN" altLang="zh-CN" sz="2400" b="0" dirty="0"/>
              <a:t>和</a:t>
            </a:r>
            <a:r>
              <a:rPr lang="en-US" altLang="zh-CN" sz="2400" b="0" dirty="0"/>
              <a:t>200</a:t>
            </a:r>
            <a:r>
              <a:rPr lang="zh-CN" altLang="en-US" sz="2400" b="0" dirty="0"/>
              <a:t>。</a:t>
            </a:r>
          </a:p>
          <a:p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62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99792" y="2996952"/>
            <a:ext cx="4176464" cy="2865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6386136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7620000" cy="5832648"/>
          </a:xfrm>
        </p:spPr>
        <p:txBody>
          <a:bodyPr/>
          <a:lstStyle/>
          <a:p>
            <a:r>
              <a:rPr lang="zh-CN" altLang="en-US" sz="2400" b="0" dirty="0" smtClean="0"/>
              <a:t>（</a:t>
            </a:r>
            <a:r>
              <a:rPr lang="en-US" altLang="zh-CN" sz="2400" b="0" dirty="0" smtClean="0"/>
              <a:t>8</a:t>
            </a:r>
            <a:r>
              <a:rPr lang="zh-CN" altLang="en-US" sz="2400" b="0" dirty="0" smtClean="0"/>
              <a:t>）</a:t>
            </a:r>
            <a:r>
              <a:rPr lang="zh-CN" altLang="zh-CN" sz="2400" b="0" dirty="0" smtClean="0"/>
              <a:t>创建</a:t>
            </a:r>
            <a:r>
              <a:rPr lang="zh-CN" altLang="zh-CN" sz="2400" b="0" dirty="0"/>
              <a:t>鼠标经过图像：</a:t>
            </a:r>
            <a:r>
              <a:rPr lang="zh-CN" altLang="zh-CN" sz="2400" b="0" dirty="0" smtClean="0"/>
              <a:t>在</a:t>
            </a:r>
            <a:r>
              <a:rPr lang="zh-CN" altLang="en-US" sz="2400" b="0" dirty="0" smtClean="0"/>
              <a:t>上一步</a:t>
            </a:r>
            <a:r>
              <a:rPr lang="zh-CN" altLang="zh-CN" sz="2400" b="0" dirty="0" smtClean="0"/>
              <a:t>创建</a:t>
            </a:r>
            <a:r>
              <a:rPr lang="zh-CN" altLang="zh-CN" sz="2400" b="0" dirty="0"/>
              <a:t>表格的第一个单元格内定位插入点，单击菜单“插入”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“图像对象”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“鼠标经过图像”，打开“插入鼠标经过图像”对话框，分别单击【浏览】按钮选择素材文件</a:t>
            </a:r>
            <a:r>
              <a:rPr lang="zh-CN" altLang="zh-CN" sz="2400" b="0" dirty="0" smtClean="0"/>
              <a:t>“</a:t>
            </a:r>
            <a:r>
              <a:rPr lang="en-US" altLang="zh-CN" sz="2400" b="0" dirty="0"/>
              <a:t>5</a:t>
            </a:r>
            <a:r>
              <a:rPr lang="en-US" altLang="zh-CN" sz="2400" b="0" dirty="0" smtClean="0"/>
              <a:t>.jpg</a:t>
            </a:r>
            <a:r>
              <a:rPr lang="zh-CN" altLang="zh-CN" sz="2400" b="0" dirty="0"/>
              <a:t>”和</a:t>
            </a:r>
            <a:r>
              <a:rPr lang="zh-CN" altLang="zh-CN" sz="2400" b="0" dirty="0" smtClean="0"/>
              <a:t>“</a:t>
            </a:r>
            <a:r>
              <a:rPr lang="en-US" altLang="zh-CN" sz="2400" b="0" dirty="0"/>
              <a:t>6</a:t>
            </a:r>
            <a:r>
              <a:rPr lang="en-US" altLang="zh-CN" sz="2400" b="0" dirty="0" smtClean="0"/>
              <a:t>.jpg</a:t>
            </a:r>
            <a:r>
              <a:rPr lang="zh-CN" altLang="zh-CN" sz="2400" b="0" dirty="0"/>
              <a:t>”为“原始图像”和</a:t>
            </a:r>
            <a:r>
              <a:rPr lang="zh-CN" altLang="zh-CN" sz="2400" b="0" dirty="0" smtClean="0"/>
              <a:t>“鼠标经过图像”</a:t>
            </a:r>
            <a:r>
              <a:rPr lang="zh-CN" altLang="en-US" sz="2400" b="0" dirty="0" smtClean="0"/>
              <a:t>。（</a:t>
            </a:r>
            <a:r>
              <a:rPr lang="zh-CN" altLang="en-US" sz="2400" b="0" dirty="0" smtClean="0">
                <a:solidFill>
                  <a:srgbClr val="FF0000"/>
                </a:solidFill>
              </a:rPr>
              <a:t>需先用</a:t>
            </a:r>
            <a:r>
              <a:rPr lang="en-US" altLang="zh-CN" sz="2400" b="0" dirty="0" smtClean="0">
                <a:solidFill>
                  <a:srgbClr val="FF0000"/>
                </a:solidFill>
              </a:rPr>
              <a:t>PS</a:t>
            </a:r>
            <a:r>
              <a:rPr lang="zh-CN" altLang="en-US" sz="2400" b="0" dirty="0" smtClean="0">
                <a:solidFill>
                  <a:srgbClr val="FF0000"/>
                </a:solidFill>
              </a:rPr>
              <a:t>处理两</a:t>
            </a:r>
            <a:r>
              <a:rPr lang="zh-CN" altLang="en-US" sz="2400" b="0" dirty="0">
                <a:solidFill>
                  <a:srgbClr val="FF0000"/>
                </a:solidFill>
              </a:rPr>
              <a:t>个图像大小一样</a:t>
            </a:r>
            <a:r>
              <a:rPr lang="zh-CN" altLang="en-US" sz="2400" b="0" dirty="0"/>
              <a:t>）</a:t>
            </a:r>
            <a:endParaRPr lang="en-US" altLang="zh-CN" sz="2400" b="0" dirty="0" smtClean="0"/>
          </a:p>
          <a:p>
            <a:endParaRPr lang="en-US" altLang="zh-CN" sz="2400" dirty="0" smtClean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endParaRPr lang="en-US" altLang="zh-CN" sz="2400" dirty="0">
              <a:solidFill>
                <a:srgbClr val="FF000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zh-CN" altLang="zh-CN" sz="2400" dirty="0" smtClean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鼠标</a:t>
            </a:r>
            <a:r>
              <a:rPr lang="zh-CN" altLang="zh-CN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经过图像是指当鼠标指针掠过一副图像时该图像会变为另一副图像。要实现这样的效果，需要两幅图像：原始图像和鼠标经过图像。这两个图像应大小相等，如果不同，</a:t>
            </a:r>
            <a:r>
              <a:rPr lang="en-US" altLang="zh-CN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Dreamweaver</a:t>
            </a:r>
            <a:r>
              <a:rPr lang="zh-CN" altLang="zh-CN" sz="2400" dirty="0">
                <a:solidFill>
                  <a:srgbClr val="FF0000"/>
                </a:solidFill>
                <a:latin typeface="楷体" pitchFamily="49" charset="-122"/>
                <a:ea typeface="楷体" pitchFamily="49" charset="-122"/>
              </a:rPr>
              <a:t>将自动调整第二个图像的大小以匹配第一个图像。</a:t>
            </a:r>
          </a:p>
          <a:p>
            <a:endParaRPr lang="zh-CN" altLang="zh-CN" sz="2400" b="0" dirty="0"/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63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496528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7620000" cy="5976664"/>
          </a:xfrm>
        </p:spPr>
        <p:txBody>
          <a:bodyPr/>
          <a:lstStyle/>
          <a:p>
            <a:r>
              <a:rPr lang="zh-CN" altLang="en-US" sz="2400" b="0" dirty="0" smtClean="0"/>
              <a:t>（</a:t>
            </a:r>
            <a:r>
              <a:rPr lang="en-US" altLang="zh-CN" sz="2400" b="0" dirty="0" smtClean="0"/>
              <a:t>9</a:t>
            </a:r>
            <a:r>
              <a:rPr lang="zh-CN" altLang="en-US" sz="2400" b="0" dirty="0" smtClean="0"/>
              <a:t>）</a:t>
            </a:r>
            <a:r>
              <a:rPr lang="zh-CN" altLang="zh-CN" sz="2400" b="0" dirty="0" smtClean="0"/>
              <a:t> </a:t>
            </a:r>
            <a:r>
              <a:rPr lang="zh-CN" altLang="zh-CN" sz="2400" b="0" dirty="0"/>
              <a:t>插入主页文本：在第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个单元格中插入一个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行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列，“表格宽度”为“</a:t>
            </a:r>
            <a:r>
              <a:rPr lang="en-US" altLang="zh-CN" sz="2400" b="0" dirty="0"/>
              <a:t>365</a:t>
            </a:r>
            <a:r>
              <a:rPr lang="zh-CN" altLang="zh-CN" sz="2400" b="0" dirty="0"/>
              <a:t>”，其余均为“</a:t>
            </a:r>
            <a:r>
              <a:rPr lang="en-US" altLang="zh-CN" sz="2400" b="0" dirty="0"/>
              <a:t>0</a:t>
            </a:r>
            <a:r>
              <a:rPr lang="zh-CN" altLang="zh-CN" sz="2400" b="0" dirty="0"/>
              <a:t>”的表格，在表格属性面板上设置“对齐”为“居中对齐”，上下单元格高度分别为“</a:t>
            </a:r>
            <a:r>
              <a:rPr lang="en-US" altLang="zh-CN" sz="2400" b="0" dirty="0"/>
              <a:t>30</a:t>
            </a:r>
            <a:r>
              <a:rPr lang="zh-CN" altLang="zh-CN" sz="2400" b="0" dirty="0"/>
              <a:t>”和“</a:t>
            </a:r>
            <a:r>
              <a:rPr lang="en-US" altLang="zh-CN" sz="2400" b="0" dirty="0"/>
              <a:t>240</a:t>
            </a:r>
            <a:r>
              <a:rPr lang="zh-CN" altLang="zh-CN" sz="2400" b="0" dirty="0"/>
              <a:t>”。在下行单元格中复制素材文件</a:t>
            </a:r>
            <a:r>
              <a:rPr lang="zh-CN" altLang="zh-CN" sz="2400" b="0" dirty="0" smtClean="0"/>
              <a:t>“</a:t>
            </a:r>
            <a:r>
              <a:rPr lang="zh-CN" altLang="en-US" sz="2400" b="0" dirty="0"/>
              <a:t>心灵之</a:t>
            </a:r>
            <a:r>
              <a:rPr lang="zh-CN" altLang="en-US" sz="2400" b="0" dirty="0" smtClean="0"/>
              <a:t>窗</a:t>
            </a:r>
            <a:r>
              <a:rPr lang="en-US" altLang="zh-CN" sz="2400" b="0" dirty="0" smtClean="0"/>
              <a:t>-</a:t>
            </a:r>
            <a:r>
              <a:rPr lang="zh-CN" altLang="en-US" sz="2400" b="0" dirty="0" smtClean="0"/>
              <a:t>眼睛</a:t>
            </a:r>
            <a:r>
              <a:rPr lang="en-US" altLang="zh-CN" sz="2400" b="0" dirty="0" smtClean="0"/>
              <a:t>.</a:t>
            </a:r>
            <a:r>
              <a:rPr lang="en-US" altLang="zh-CN" sz="2400" b="0" dirty="0" err="1" smtClean="0"/>
              <a:t>docx</a:t>
            </a:r>
            <a:r>
              <a:rPr lang="zh-CN" altLang="zh-CN" sz="2400" b="0" dirty="0"/>
              <a:t>”中的内容，并设置文本格式：标题的</a:t>
            </a:r>
            <a:r>
              <a:rPr lang="en-US" altLang="zh-CN" sz="2400" b="0" dirty="0"/>
              <a:t>CSS</a:t>
            </a:r>
            <a:r>
              <a:rPr lang="zh-CN" altLang="zh-CN" sz="2400" b="0" dirty="0"/>
              <a:t>样式定义为宋体、加粗、大小</a:t>
            </a:r>
            <a:r>
              <a:rPr lang="en-US" altLang="zh-CN" sz="2400" b="0" dirty="0"/>
              <a:t>14</a:t>
            </a:r>
            <a:r>
              <a:rPr lang="zh-CN" altLang="zh-CN" sz="2400" b="0" dirty="0"/>
              <a:t>、居中，正文文本的</a:t>
            </a:r>
            <a:r>
              <a:rPr lang="en-US" altLang="zh-CN" sz="2400" b="0" dirty="0"/>
              <a:t>CSS</a:t>
            </a:r>
            <a:r>
              <a:rPr lang="zh-CN" altLang="zh-CN" sz="2400" b="0" dirty="0"/>
              <a:t>样式定义为宋体、大小</a:t>
            </a:r>
            <a:r>
              <a:rPr lang="en-US" altLang="zh-CN" sz="2400" b="0" dirty="0"/>
              <a:t>12</a:t>
            </a:r>
            <a:r>
              <a:rPr lang="zh-CN" altLang="zh-CN" sz="2400" b="0" dirty="0"/>
              <a:t>、行高</a:t>
            </a:r>
            <a:r>
              <a:rPr lang="en-US" altLang="zh-CN" sz="2400" b="0" dirty="0"/>
              <a:t>25</a:t>
            </a:r>
            <a:r>
              <a:rPr lang="zh-CN" altLang="zh-CN" sz="2400" b="0" dirty="0"/>
              <a:t>；在每段开头插入</a:t>
            </a:r>
            <a:r>
              <a:rPr lang="en-US" altLang="zh-CN" sz="2400" b="0" dirty="0"/>
              <a:t>4</a:t>
            </a:r>
            <a:r>
              <a:rPr lang="zh-CN" altLang="zh-CN" sz="2400" b="0" dirty="0"/>
              <a:t>个不换行空格，将首行缩进</a:t>
            </a:r>
            <a:r>
              <a:rPr lang="en-US" altLang="zh-CN" sz="2400" b="0" dirty="0"/>
              <a:t>2</a:t>
            </a:r>
            <a:r>
              <a:rPr lang="zh-CN" altLang="zh-CN" sz="2400" b="0" dirty="0" smtClean="0"/>
              <a:t>格</a:t>
            </a:r>
            <a:r>
              <a:rPr lang="zh-CN" altLang="en-US" sz="2400" b="0" dirty="0" smtClean="0"/>
              <a:t>。</a:t>
            </a: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64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752" y="3717032"/>
            <a:ext cx="3600400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27329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075240" cy="5832648"/>
          </a:xfrm>
        </p:spPr>
        <p:txBody>
          <a:bodyPr/>
          <a:lstStyle/>
          <a:p>
            <a:r>
              <a:rPr lang="en-US" altLang="zh-CN" sz="2400" b="0" dirty="0" smtClean="0"/>
              <a:t>(10) </a:t>
            </a:r>
            <a:r>
              <a:rPr lang="zh-CN" altLang="zh-CN" sz="2400" b="0" dirty="0" smtClean="0"/>
              <a:t>制作</a:t>
            </a:r>
            <a:r>
              <a:rPr lang="zh-CN" altLang="zh-CN" sz="2400" b="0" dirty="0"/>
              <a:t>“最新动态”栏目框架</a:t>
            </a:r>
            <a:r>
              <a:rPr lang="zh-CN" altLang="zh-CN" sz="2400" b="0" dirty="0" smtClean="0"/>
              <a:t>：</a:t>
            </a:r>
            <a:r>
              <a:rPr lang="zh-CN" altLang="en-US" sz="2400" b="0" dirty="0" smtClean="0"/>
              <a:t>将</a:t>
            </a:r>
            <a:r>
              <a:rPr lang="zh-CN" altLang="zh-CN" sz="2400" b="0" dirty="0" smtClean="0"/>
              <a:t>第</a:t>
            </a:r>
            <a:r>
              <a:rPr lang="en-US" altLang="zh-CN" sz="2400" b="0" dirty="0"/>
              <a:t>3</a:t>
            </a:r>
            <a:r>
              <a:rPr lang="zh-CN" altLang="zh-CN" sz="2400" b="0" dirty="0"/>
              <a:t>个</a:t>
            </a:r>
            <a:r>
              <a:rPr lang="zh-CN" altLang="zh-CN" sz="2400" b="0" dirty="0" smtClean="0"/>
              <a:t>单元格</a:t>
            </a:r>
            <a:r>
              <a:rPr lang="zh-CN" altLang="en-US" sz="2400" b="0" dirty="0"/>
              <a:t>拆分</a:t>
            </a:r>
            <a:r>
              <a:rPr lang="zh-CN" altLang="en-US" sz="2400" b="0" dirty="0" smtClean="0"/>
              <a:t>为</a:t>
            </a:r>
            <a:r>
              <a:rPr lang="en-US" altLang="zh-CN" sz="2400" b="0" dirty="0" smtClean="0"/>
              <a:t>2</a:t>
            </a:r>
            <a:r>
              <a:rPr lang="zh-CN" altLang="zh-CN" sz="2400" b="0" dirty="0" smtClean="0"/>
              <a:t>行</a:t>
            </a:r>
            <a:r>
              <a:rPr lang="en-US" altLang="zh-CN" sz="2400" b="0" dirty="0" smtClean="0"/>
              <a:t> </a:t>
            </a:r>
            <a:r>
              <a:rPr lang="zh-CN" altLang="zh-CN" sz="2400" b="0" dirty="0" smtClean="0"/>
              <a:t>，</a:t>
            </a:r>
            <a:r>
              <a:rPr lang="zh-CN" altLang="en-US" sz="2400" b="0" dirty="0" smtClean="0"/>
              <a:t>上、下</a:t>
            </a:r>
            <a:r>
              <a:rPr lang="zh-CN" altLang="zh-CN" sz="2400" b="0" dirty="0" smtClean="0"/>
              <a:t>单元格</a:t>
            </a:r>
            <a:r>
              <a:rPr lang="zh-CN" altLang="zh-CN" sz="2400" b="0" dirty="0"/>
              <a:t>的</a:t>
            </a:r>
            <a:r>
              <a:rPr lang="zh-CN" altLang="zh-CN" sz="2400" b="0" dirty="0" smtClean="0"/>
              <a:t>高度设</a:t>
            </a:r>
            <a:r>
              <a:rPr lang="zh-CN" altLang="zh-CN" sz="2400" b="0" dirty="0"/>
              <a:t>为</a:t>
            </a:r>
            <a:r>
              <a:rPr lang="en-US" altLang="zh-CN" sz="2400" b="0" dirty="0" smtClean="0"/>
              <a:t>20</a:t>
            </a:r>
            <a:r>
              <a:rPr lang="zh-CN" altLang="en-US" sz="2400" b="0" dirty="0"/>
              <a:t>和</a:t>
            </a:r>
            <a:r>
              <a:rPr lang="en-US" altLang="zh-CN" sz="2400" b="0" dirty="0" smtClean="0"/>
              <a:t>250</a:t>
            </a:r>
            <a:r>
              <a:rPr lang="zh-CN" altLang="zh-CN" sz="2400" b="0" dirty="0" smtClean="0"/>
              <a:t>；</a:t>
            </a:r>
            <a:r>
              <a:rPr lang="zh-CN" altLang="zh-CN" sz="2400" b="0" dirty="0"/>
              <a:t>在上行单元格中插入素材文件“</a:t>
            </a:r>
            <a:r>
              <a:rPr lang="en-US" altLang="zh-CN" sz="2400" b="0" dirty="0" smtClean="0"/>
              <a:t>7.jpg</a:t>
            </a:r>
            <a:r>
              <a:rPr lang="zh-CN" altLang="zh-CN" sz="2400" b="0" dirty="0"/>
              <a:t>”，在下行单元格中定位插入点，然后在属性面板中将单元格背景颜色设置为“</a:t>
            </a:r>
            <a:r>
              <a:rPr lang="en-US" altLang="zh-CN" sz="2400" b="0" dirty="0"/>
              <a:t>#D1F7FE</a:t>
            </a:r>
            <a:r>
              <a:rPr lang="zh-CN" altLang="zh-CN" sz="2400" b="0" dirty="0" smtClean="0"/>
              <a:t>”</a:t>
            </a:r>
            <a:r>
              <a:rPr lang="zh-CN" altLang="en-US" sz="2400" b="0" dirty="0" smtClean="0"/>
              <a:t>。</a:t>
            </a:r>
            <a:endParaRPr lang="zh-CN" altLang="zh-CN" sz="2400" b="0" dirty="0"/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65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2564904"/>
            <a:ext cx="4896544" cy="3372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5410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认识脚本语言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 smtClean="0"/>
              <a:t>JavaScript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一</a:t>
            </a:r>
            <a:r>
              <a:rPr lang="zh-CN" altLang="en-US" dirty="0"/>
              <a:t>种基于对象和事件驱动并具有安全性能的脚本</a:t>
            </a:r>
            <a:r>
              <a:rPr lang="zh-CN" altLang="en-US" dirty="0" smtClean="0"/>
              <a:t>语言，利用</a:t>
            </a:r>
            <a:r>
              <a:rPr lang="en-US" altLang="zh-CN" dirty="0"/>
              <a:t>JavaScript</a:t>
            </a:r>
            <a:r>
              <a:rPr lang="zh-CN" altLang="en-US" dirty="0"/>
              <a:t>可以制作出丰富多彩的网页特效，使网页变得</a:t>
            </a:r>
            <a:r>
              <a:rPr lang="zh-CN" altLang="en-US" dirty="0" smtClean="0"/>
              <a:t>生动</a:t>
            </a:r>
            <a:endParaRPr lang="en-US" altLang="zh-CN" dirty="0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351D59-F4EC-43BE-ACAC-5DB6E1BE52C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66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99589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认识脚本语言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96752"/>
            <a:ext cx="8352928" cy="4824536"/>
          </a:xfrm>
        </p:spPr>
        <p:txBody>
          <a:bodyPr/>
          <a:lstStyle/>
          <a:p>
            <a:pPr>
              <a:lnSpc>
                <a:spcPts val="3360"/>
              </a:lnSpc>
            </a:pPr>
            <a:r>
              <a:rPr lang="en-US" altLang="zh-CN" dirty="0" smtClean="0"/>
              <a:t>JavaScript</a:t>
            </a:r>
          </a:p>
          <a:p>
            <a:pPr lvl="1">
              <a:lnSpc>
                <a:spcPts val="3360"/>
              </a:lnSpc>
            </a:pPr>
            <a:r>
              <a:rPr lang="en-US" altLang="zh-CN" dirty="0" smtClean="0"/>
              <a:t>&lt;</a:t>
            </a:r>
            <a:r>
              <a:rPr lang="en-US" altLang="zh-CN" dirty="0"/>
              <a:t>marquee&gt;</a:t>
            </a:r>
            <a:r>
              <a:rPr lang="zh-CN" altLang="en-US" dirty="0"/>
              <a:t>标签</a:t>
            </a:r>
          </a:p>
          <a:p>
            <a:pPr lvl="2">
              <a:lnSpc>
                <a:spcPts val="3360"/>
              </a:lnSpc>
            </a:pPr>
            <a:r>
              <a:rPr lang="zh-CN" altLang="en-US" dirty="0"/>
              <a:t>在</a:t>
            </a:r>
            <a:r>
              <a:rPr lang="en-US" altLang="zh-CN" dirty="0" smtClean="0"/>
              <a:t>&lt;</a:t>
            </a:r>
            <a:r>
              <a:rPr lang="en-US" altLang="zh-CN" dirty="0"/>
              <a:t>marquee&gt;</a:t>
            </a:r>
            <a:r>
              <a:rPr lang="zh-CN" altLang="en-US" dirty="0"/>
              <a:t>和</a:t>
            </a:r>
            <a:r>
              <a:rPr lang="en-US" altLang="zh-CN" dirty="0"/>
              <a:t>&lt;/marquee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之间</a:t>
            </a:r>
            <a:r>
              <a:rPr lang="zh-CN" altLang="en-US" dirty="0"/>
              <a:t>输入可以</a:t>
            </a:r>
            <a:r>
              <a:rPr lang="zh-CN" altLang="en-US" dirty="0" smtClean="0"/>
              <a:t>产生滚动</a:t>
            </a:r>
            <a:r>
              <a:rPr lang="zh-CN" altLang="en-US" dirty="0"/>
              <a:t>行为的动作</a:t>
            </a:r>
            <a:r>
              <a:rPr lang="zh-CN" altLang="en-US" dirty="0" smtClean="0"/>
              <a:t>代码</a:t>
            </a:r>
            <a:endParaRPr lang="en-US" altLang="zh-CN" dirty="0" smtClean="0"/>
          </a:p>
          <a:p>
            <a:pPr lvl="2">
              <a:lnSpc>
                <a:spcPts val="3360"/>
              </a:lnSpc>
            </a:pPr>
            <a:r>
              <a:rPr lang="en-US" altLang="zh-CN" dirty="0" smtClean="0"/>
              <a:t>&lt;</a:t>
            </a:r>
            <a:r>
              <a:rPr lang="en-US" altLang="zh-CN" dirty="0"/>
              <a:t>marquee&gt;</a:t>
            </a:r>
            <a:r>
              <a:rPr lang="zh-CN" altLang="en-US" dirty="0"/>
              <a:t>标记的常用</a:t>
            </a:r>
            <a:r>
              <a:rPr lang="zh-CN" altLang="en-US" dirty="0" smtClean="0"/>
              <a:t>属性</a:t>
            </a:r>
            <a:endParaRPr lang="zh-CN" altLang="en-US" dirty="0"/>
          </a:p>
          <a:p>
            <a:pPr lvl="3">
              <a:lnSpc>
                <a:spcPts val="3360"/>
              </a:lnSpc>
            </a:pPr>
            <a:r>
              <a:rPr lang="en-US" altLang="zh-CN" dirty="0"/>
              <a:t>behavior</a:t>
            </a:r>
            <a:r>
              <a:rPr lang="zh-CN" altLang="en-US" dirty="0"/>
              <a:t>：行为</a:t>
            </a:r>
          </a:p>
          <a:p>
            <a:pPr lvl="3">
              <a:lnSpc>
                <a:spcPts val="3360"/>
              </a:lnSpc>
            </a:pPr>
            <a:r>
              <a:rPr lang="en-US" altLang="zh-CN" dirty="0"/>
              <a:t>height</a:t>
            </a:r>
            <a:r>
              <a:rPr lang="zh-CN" altLang="en-US" dirty="0"/>
              <a:t>：文本的滚动高度</a:t>
            </a:r>
          </a:p>
          <a:p>
            <a:pPr lvl="3">
              <a:lnSpc>
                <a:spcPts val="3360"/>
              </a:lnSpc>
            </a:pPr>
            <a:r>
              <a:rPr lang="en-US" altLang="zh-CN" dirty="0" err="1"/>
              <a:t>scrolldelay</a:t>
            </a:r>
            <a:r>
              <a:rPr lang="zh-CN" altLang="en-US" dirty="0"/>
              <a:t>：两次滚动之间的延迟时间</a:t>
            </a:r>
          </a:p>
          <a:p>
            <a:pPr lvl="3">
              <a:lnSpc>
                <a:spcPts val="3360"/>
              </a:lnSpc>
            </a:pPr>
            <a:r>
              <a:rPr lang="en-US" altLang="zh-CN" dirty="0"/>
              <a:t>loop</a:t>
            </a:r>
            <a:r>
              <a:rPr lang="zh-CN" altLang="en-US" dirty="0"/>
              <a:t>：滚动次数，默认为</a:t>
            </a:r>
            <a:r>
              <a:rPr lang="en-US" altLang="zh-CN" dirty="0"/>
              <a:t>-1</a:t>
            </a:r>
            <a:r>
              <a:rPr lang="zh-CN" altLang="en-US" dirty="0"/>
              <a:t>，表示无限重复滚动</a:t>
            </a:r>
          </a:p>
          <a:p>
            <a:pPr lvl="3">
              <a:lnSpc>
                <a:spcPts val="3360"/>
              </a:lnSpc>
            </a:pPr>
            <a:r>
              <a:rPr lang="en-US" altLang="zh-CN" dirty="0" err="1"/>
              <a:t>onmouseover</a:t>
            </a:r>
            <a:r>
              <a:rPr lang="en-US" altLang="zh-CN" dirty="0"/>
              <a:t>=</a:t>
            </a:r>
            <a:r>
              <a:rPr lang="en-US" altLang="zh-CN" dirty="0" err="1"/>
              <a:t>this.stop</a:t>
            </a:r>
            <a:r>
              <a:rPr lang="en-US" altLang="zh-CN" dirty="0"/>
              <a:t>()</a:t>
            </a:r>
            <a:r>
              <a:rPr lang="zh-CN" altLang="en-US" dirty="0"/>
              <a:t>：表示当鼠标放在区域上时停止滚动</a:t>
            </a:r>
          </a:p>
          <a:p>
            <a:pPr lvl="3">
              <a:lnSpc>
                <a:spcPts val="3360"/>
              </a:lnSpc>
            </a:pPr>
            <a:r>
              <a:rPr lang="en-US" altLang="zh-CN" dirty="0" err="1"/>
              <a:t>onmouseout</a:t>
            </a:r>
            <a:r>
              <a:rPr lang="en-US" altLang="zh-CN" dirty="0"/>
              <a:t>=</a:t>
            </a:r>
            <a:r>
              <a:rPr lang="en-US" altLang="zh-CN" dirty="0" err="1"/>
              <a:t>this.start</a:t>
            </a:r>
            <a:r>
              <a:rPr lang="en-US" altLang="zh-CN" dirty="0"/>
              <a:t>()</a:t>
            </a:r>
            <a:r>
              <a:rPr lang="zh-CN" altLang="en-US" dirty="0"/>
              <a:t>：表示鼠标移开又继续</a:t>
            </a:r>
            <a:r>
              <a:rPr lang="zh-CN" altLang="en-US" dirty="0" smtClean="0"/>
              <a:t>滚动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351D59-F4EC-43BE-ACAC-5DB6E1BE52C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67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19263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7620000" cy="5904656"/>
          </a:xfrm>
        </p:spPr>
        <p:txBody>
          <a:bodyPr/>
          <a:lstStyle/>
          <a:p>
            <a:r>
              <a:rPr lang="en-US" altLang="zh-CN" sz="2000" b="0" dirty="0"/>
              <a:t>&lt;marquee</a:t>
            </a:r>
            <a:r>
              <a:rPr lang="zh-CN" altLang="zh-CN" sz="2000" b="0" dirty="0"/>
              <a:t>…</a:t>
            </a:r>
            <a:r>
              <a:rPr lang="en-US" altLang="zh-CN" sz="2000" b="0" dirty="0"/>
              <a:t>&gt;</a:t>
            </a:r>
            <a:r>
              <a:rPr lang="zh-CN" altLang="zh-CN" sz="2000" b="0" dirty="0"/>
              <a:t>…</a:t>
            </a:r>
            <a:r>
              <a:rPr lang="en-US" altLang="zh-CN" sz="2000" b="0" dirty="0"/>
              <a:t>&lt;/marquee</a:t>
            </a:r>
            <a:r>
              <a:rPr lang="en-US" altLang="zh-CN" sz="2000" b="0" dirty="0" smtClean="0"/>
              <a:t>&gt;</a:t>
            </a:r>
            <a:r>
              <a:rPr lang="zh-CN" altLang="zh-CN" sz="2000" b="0" dirty="0" smtClean="0"/>
              <a:t>滚动</a:t>
            </a:r>
            <a:r>
              <a:rPr lang="zh-CN" altLang="en-US" sz="2000" b="0" dirty="0" smtClean="0"/>
              <a:t>（跑马灯）</a:t>
            </a:r>
            <a:r>
              <a:rPr lang="zh-CN" altLang="zh-CN" sz="2000" b="0" dirty="0" smtClean="0"/>
              <a:t>行为</a:t>
            </a:r>
            <a:r>
              <a:rPr lang="zh-CN" altLang="zh-CN" sz="2000" b="0" dirty="0"/>
              <a:t>的动作代码，</a:t>
            </a:r>
            <a:r>
              <a:rPr lang="en-US" altLang="zh-CN" sz="2000" b="0" dirty="0"/>
              <a:t>&lt;marquee&gt;</a:t>
            </a:r>
            <a:r>
              <a:rPr lang="zh-CN" altLang="zh-CN" sz="2000" b="0" dirty="0"/>
              <a:t>和</a:t>
            </a:r>
            <a:r>
              <a:rPr lang="en-US" altLang="zh-CN" sz="2000" b="0" dirty="0"/>
              <a:t>&lt;/marquee&gt;</a:t>
            </a:r>
            <a:r>
              <a:rPr lang="zh-CN" altLang="zh-CN" sz="2000" b="0" dirty="0"/>
              <a:t>是代码的标签头和标签尾</a:t>
            </a:r>
            <a:r>
              <a:rPr lang="zh-CN" altLang="zh-CN" sz="2000" b="0" dirty="0" smtClean="0"/>
              <a:t>，必须</a:t>
            </a:r>
            <a:r>
              <a:rPr lang="zh-CN" altLang="zh-CN" sz="2000" b="0" dirty="0"/>
              <a:t>配对出现。</a:t>
            </a:r>
          </a:p>
          <a:p>
            <a:r>
              <a:rPr lang="en-US" altLang="zh-CN" sz="2000" b="0" dirty="0" smtClean="0"/>
              <a:t>&lt;</a:t>
            </a:r>
            <a:r>
              <a:rPr lang="en-US" altLang="zh-CN" sz="2000" b="0" dirty="0"/>
              <a:t>marquee&gt;</a:t>
            </a:r>
            <a:r>
              <a:rPr lang="zh-CN" altLang="zh-CN" sz="2000" b="0" dirty="0"/>
              <a:t>的常用属性：</a:t>
            </a:r>
          </a:p>
          <a:p>
            <a:pPr lvl="0"/>
            <a:r>
              <a:rPr lang="en-US" altLang="zh-CN" sz="2000" b="0" dirty="0" smtClean="0"/>
              <a:t>behavior</a:t>
            </a:r>
            <a:r>
              <a:rPr lang="zh-CN" altLang="zh-CN" sz="2000" b="0" dirty="0" smtClean="0"/>
              <a:t>：行为</a:t>
            </a:r>
            <a:endParaRPr lang="en-US" altLang="zh-CN" sz="2000" b="0" dirty="0" smtClean="0"/>
          </a:p>
          <a:p>
            <a:pPr lvl="0"/>
            <a:r>
              <a:rPr lang="en-US" altLang="zh-CN" sz="2000" b="0" dirty="0" smtClean="0"/>
              <a:t>direction</a:t>
            </a:r>
            <a:r>
              <a:rPr lang="zh-CN" altLang="en-US" sz="2000" b="0" dirty="0" smtClean="0"/>
              <a:t>：滚动方向</a:t>
            </a:r>
            <a:r>
              <a:rPr lang="zh-CN" altLang="en-US" sz="2000" b="0" dirty="0"/>
              <a:t>（</a:t>
            </a:r>
            <a:r>
              <a:rPr lang="en-US" altLang="zh-CN" sz="2000" b="0" dirty="0"/>
              <a:t>up</a:t>
            </a:r>
            <a:r>
              <a:rPr lang="zh-CN" altLang="en-US" sz="2000" b="0" dirty="0"/>
              <a:t>，</a:t>
            </a:r>
            <a:r>
              <a:rPr lang="en-US" altLang="zh-CN" sz="2000" b="0" dirty="0"/>
              <a:t>down</a:t>
            </a:r>
            <a:r>
              <a:rPr lang="zh-CN" altLang="en-US" sz="2000" b="0" dirty="0"/>
              <a:t>，</a:t>
            </a:r>
            <a:r>
              <a:rPr lang="en-US" altLang="zh-CN" sz="2000" b="0" dirty="0"/>
              <a:t>right, left</a:t>
            </a:r>
            <a:r>
              <a:rPr lang="zh-CN" altLang="en-US" sz="2000" b="0" dirty="0" smtClean="0"/>
              <a:t>）</a:t>
            </a:r>
            <a:endParaRPr lang="zh-CN" altLang="zh-CN" sz="2000" b="0" dirty="0"/>
          </a:p>
          <a:p>
            <a:pPr lvl="0"/>
            <a:r>
              <a:rPr lang="en-US" altLang="zh-CN" sz="2000" b="0" dirty="0"/>
              <a:t>height</a:t>
            </a:r>
            <a:r>
              <a:rPr lang="zh-CN" altLang="zh-CN" sz="2000" b="0" dirty="0"/>
              <a:t>：文本的滚动</a:t>
            </a:r>
            <a:r>
              <a:rPr lang="zh-CN" altLang="zh-CN" sz="2000" b="0" dirty="0" smtClean="0"/>
              <a:t>高度</a:t>
            </a:r>
            <a:endParaRPr lang="en-US" altLang="zh-CN" sz="2000" b="0" dirty="0" smtClean="0"/>
          </a:p>
          <a:p>
            <a:pPr lvl="0"/>
            <a:r>
              <a:rPr lang="en-US" altLang="zh-CN" sz="2000" b="0" dirty="0" smtClean="0"/>
              <a:t>width</a:t>
            </a:r>
            <a:r>
              <a:rPr lang="zh-CN" altLang="en-US" sz="2000" b="0" dirty="0" smtClean="0"/>
              <a:t>：</a:t>
            </a:r>
            <a:r>
              <a:rPr lang="zh-CN" altLang="zh-CN" sz="2000" b="0" dirty="0"/>
              <a:t>文本的</a:t>
            </a:r>
            <a:r>
              <a:rPr lang="zh-CN" altLang="zh-CN" sz="2000" b="0" dirty="0" smtClean="0"/>
              <a:t>滚动</a:t>
            </a:r>
            <a:r>
              <a:rPr lang="zh-CN" altLang="en-US" sz="2000" b="0" dirty="0"/>
              <a:t>宽度</a:t>
            </a:r>
            <a:endParaRPr lang="zh-CN" altLang="zh-CN" sz="2000" b="0" dirty="0" smtClean="0"/>
          </a:p>
          <a:p>
            <a:pPr lvl="0"/>
            <a:r>
              <a:rPr lang="en-US" altLang="zh-CN" sz="2000" b="0" dirty="0" err="1" smtClean="0"/>
              <a:t>scrolldelay</a:t>
            </a:r>
            <a:r>
              <a:rPr lang="zh-CN" altLang="zh-CN" sz="2000" b="0" dirty="0"/>
              <a:t>：</a:t>
            </a:r>
            <a:r>
              <a:rPr lang="zh-CN" altLang="zh-CN" sz="2000" b="0" dirty="0" smtClean="0"/>
              <a:t>滚动</a:t>
            </a:r>
            <a:r>
              <a:rPr lang="zh-CN" altLang="en-US" sz="2000" b="0" dirty="0"/>
              <a:t>延时</a:t>
            </a:r>
            <a:r>
              <a:rPr lang="zh-CN" altLang="zh-CN" sz="2000" b="0" dirty="0" smtClean="0"/>
              <a:t>，</a:t>
            </a:r>
            <a:r>
              <a:rPr lang="zh-CN" altLang="zh-CN" sz="2000" b="0" dirty="0"/>
              <a:t>默认为</a:t>
            </a:r>
            <a:r>
              <a:rPr lang="en-US" altLang="zh-CN" sz="2000" b="0" dirty="0"/>
              <a:t>85</a:t>
            </a:r>
            <a:r>
              <a:rPr lang="zh-CN" altLang="zh-CN" sz="2000" b="0" dirty="0"/>
              <a:t>微妙，数值越大滚动越慢</a:t>
            </a:r>
          </a:p>
          <a:p>
            <a:pPr lvl="0"/>
            <a:r>
              <a:rPr lang="en-US" altLang="zh-CN" sz="2000" b="0" dirty="0"/>
              <a:t>loop</a:t>
            </a:r>
            <a:r>
              <a:rPr lang="zh-CN" altLang="zh-CN" sz="2000" b="0" dirty="0"/>
              <a:t>：滚动次数，默认为</a:t>
            </a:r>
            <a:r>
              <a:rPr lang="en-US" altLang="zh-CN" sz="2000" b="0" dirty="0"/>
              <a:t>-1</a:t>
            </a:r>
            <a:r>
              <a:rPr lang="zh-CN" altLang="zh-CN" sz="2000" b="0" dirty="0"/>
              <a:t>，表示无限重复滚动</a:t>
            </a:r>
          </a:p>
          <a:p>
            <a:pPr lvl="0"/>
            <a:r>
              <a:rPr lang="en-US" altLang="zh-CN" sz="2000" b="0" dirty="0" err="1"/>
              <a:t>onmouseover</a:t>
            </a:r>
            <a:r>
              <a:rPr lang="en-US" altLang="zh-CN" sz="2000" b="0" dirty="0"/>
              <a:t>=</a:t>
            </a:r>
            <a:r>
              <a:rPr lang="en-US" altLang="zh-CN" sz="2000" b="0" dirty="0" err="1"/>
              <a:t>this.stop</a:t>
            </a:r>
            <a:r>
              <a:rPr lang="zh-CN" altLang="zh-CN" sz="2000" b="0" dirty="0"/>
              <a:t>（）：表示当鼠标放在区域上时停止滚动</a:t>
            </a:r>
          </a:p>
          <a:p>
            <a:pPr lvl="0"/>
            <a:r>
              <a:rPr lang="en-US" altLang="zh-CN" sz="2000" b="0" dirty="0" err="1"/>
              <a:t>onmouseout</a:t>
            </a:r>
            <a:r>
              <a:rPr lang="en-US" altLang="zh-CN" sz="2000" b="0" dirty="0"/>
              <a:t>=</a:t>
            </a:r>
            <a:r>
              <a:rPr lang="en-US" altLang="zh-CN" sz="2000" b="0" dirty="0" err="1"/>
              <a:t>this.start</a:t>
            </a:r>
            <a:r>
              <a:rPr lang="zh-CN" altLang="zh-CN" sz="2000" b="0" dirty="0"/>
              <a:t>（）：表示鼠标移开又继续滚动。</a:t>
            </a:r>
            <a:r>
              <a:rPr lang="en-US" altLang="zh-CN" sz="2000" b="0" dirty="0"/>
              <a:t> </a:t>
            </a:r>
            <a:endParaRPr lang="zh-CN" altLang="zh-CN" sz="2000" b="0" dirty="0"/>
          </a:p>
          <a:p>
            <a:endParaRPr lang="zh-CN" altLang="en-US" sz="20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68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2741154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7620000" cy="5976664"/>
          </a:xfrm>
        </p:spPr>
        <p:txBody>
          <a:bodyPr/>
          <a:lstStyle/>
          <a:p>
            <a:pPr fontAlgn="ctr"/>
            <a:r>
              <a:rPr lang="zh-CN" altLang="en-US" sz="2400" b="0" dirty="0" smtClean="0"/>
              <a:t>（</a:t>
            </a:r>
            <a:r>
              <a:rPr lang="en-US" altLang="zh-CN" sz="2400" b="0" dirty="0" smtClean="0"/>
              <a:t>11</a:t>
            </a:r>
            <a:r>
              <a:rPr lang="zh-CN" altLang="en-US" sz="2400" b="0" dirty="0" smtClean="0"/>
              <a:t>）</a:t>
            </a:r>
            <a:r>
              <a:rPr lang="zh-CN" altLang="zh-CN" sz="2400" b="0" dirty="0" smtClean="0"/>
              <a:t>制作</a:t>
            </a:r>
            <a:r>
              <a:rPr lang="zh-CN" altLang="zh-CN" sz="2400" b="0" dirty="0"/>
              <a:t>滚动文本：将素材文件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scroll-text.docx</a:t>
            </a:r>
            <a:r>
              <a:rPr lang="zh-CN" altLang="zh-CN" sz="2400" b="0" dirty="0"/>
              <a:t>”中的内容复制到“最新动态”下面的单元格中。在文本的第一个文字前单击，切换到代码视图，在代码视图中插入点位置插入如下代码：</a:t>
            </a:r>
          </a:p>
          <a:p>
            <a:pPr fontAlgn="ctr"/>
            <a:r>
              <a:rPr lang="en-US" altLang="zh-CN" sz="2400" b="0" dirty="0"/>
              <a:t>&lt;marquee behavior="scroll" direction="up" loop="-1" height=220 </a:t>
            </a:r>
            <a:r>
              <a:rPr lang="en-US" altLang="zh-CN" sz="2400" b="0" dirty="0" err="1"/>
              <a:t>scrolldelay</a:t>
            </a:r>
            <a:r>
              <a:rPr lang="en-US" altLang="zh-CN" sz="2400" b="0" dirty="0"/>
              <a:t>="200" </a:t>
            </a:r>
            <a:r>
              <a:rPr lang="en-US" altLang="zh-CN" sz="2400" b="0" dirty="0" err="1"/>
              <a:t>onmouseover</a:t>
            </a:r>
            <a:r>
              <a:rPr lang="en-US" altLang="zh-CN" sz="2400" b="0" dirty="0"/>
              <a:t>="</a:t>
            </a:r>
            <a:r>
              <a:rPr lang="en-US" altLang="zh-CN" sz="2400" b="0" dirty="0" err="1"/>
              <a:t>this.stop</a:t>
            </a:r>
            <a:r>
              <a:rPr lang="en-US" altLang="zh-CN" sz="2400" b="0" dirty="0"/>
              <a:t>()" </a:t>
            </a:r>
            <a:r>
              <a:rPr lang="en-US" altLang="zh-CN" sz="2400" b="0" dirty="0" err="1"/>
              <a:t>onmouseout</a:t>
            </a:r>
            <a:r>
              <a:rPr lang="en-US" altLang="zh-CN" sz="2400" b="0" dirty="0"/>
              <a:t>="</a:t>
            </a:r>
            <a:r>
              <a:rPr lang="en-US" altLang="zh-CN" sz="2400" b="0" dirty="0" err="1"/>
              <a:t>this.start</a:t>
            </a:r>
            <a:r>
              <a:rPr lang="en-US" altLang="zh-CN" sz="2400" b="0" dirty="0"/>
              <a:t>()" &gt;</a:t>
            </a:r>
            <a:endParaRPr lang="zh-CN" altLang="zh-CN" sz="2400" b="0" dirty="0"/>
          </a:p>
          <a:p>
            <a:r>
              <a:rPr lang="zh-CN" altLang="zh-CN" sz="2400" b="0" dirty="0"/>
              <a:t>在文本的最后一个字后面输入“</a:t>
            </a:r>
            <a:r>
              <a:rPr lang="en-US" altLang="zh-CN" sz="2400" b="0" dirty="0"/>
              <a:t>&lt;/marquee &gt;</a:t>
            </a:r>
            <a:r>
              <a:rPr lang="zh-CN" altLang="zh-CN" sz="2400" b="0" dirty="0"/>
              <a:t>”表示结束</a:t>
            </a:r>
            <a:r>
              <a:rPr lang="zh-CN" altLang="zh-CN" sz="2400" b="0" dirty="0" smtClean="0"/>
              <a:t>代码</a:t>
            </a:r>
            <a:r>
              <a:rPr lang="en-US" altLang="zh-CN" sz="2400" b="0" dirty="0" smtClean="0"/>
              <a:t>.</a:t>
            </a: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69</a:t>
            </a:fld>
            <a:endParaRPr lang="zh-CN" altLang="zh-CN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5" y="4138861"/>
            <a:ext cx="8199799" cy="18824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3449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19256" cy="900336"/>
          </a:xfrm>
        </p:spPr>
        <p:txBody>
          <a:bodyPr>
            <a:normAutofit/>
          </a:bodyPr>
          <a:lstStyle/>
          <a:p>
            <a:r>
              <a:rPr lang="en-US" altLang="zh-CN" cap="none" dirty="0" smtClean="0"/>
              <a:t>Dreamweaver</a:t>
            </a:r>
            <a:r>
              <a:rPr lang="en-US" altLang="zh-CN" dirty="0" smtClean="0"/>
              <a:t> CS6</a:t>
            </a:r>
            <a:r>
              <a:rPr lang="zh-CN" altLang="en-US" dirty="0" smtClean="0"/>
              <a:t>工作界面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8075240" cy="4968552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en-US" altLang="zh-CN" dirty="0" smtClean="0"/>
              <a:t>2. </a:t>
            </a:r>
            <a:r>
              <a:rPr lang="zh-CN" altLang="en-US" dirty="0" smtClean="0"/>
              <a:t>面</a:t>
            </a:r>
            <a:r>
              <a:rPr lang="zh-CN" altLang="en-US" dirty="0"/>
              <a:t>板</a:t>
            </a:r>
          </a:p>
          <a:p>
            <a:pPr lvl="1">
              <a:lnSpc>
                <a:spcPts val="3500"/>
              </a:lnSpc>
            </a:pPr>
            <a:r>
              <a:rPr lang="zh-CN" altLang="en-US" dirty="0" smtClean="0"/>
              <a:t>比较</a:t>
            </a:r>
            <a:r>
              <a:rPr lang="zh-CN" altLang="en-US" dirty="0"/>
              <a:t>常用的工具面板包括插入面板、文件面板、</a:t>
            </a:r>
            <a:r>
              <a:rPr lang="en-US" altLang="zh-CN" dirty="0"/>
              <a:t>CSS</a:t>
            </a:r>
            <a:r>
              <a:rPr lang="zh-CN" altLang="en-US" dirty="0"/>
              <a:t>面板、历史记录面板、属性面板</a:t>
            </a:r>
            <a:r>
              <a:rPr lang="zh-CN" altLang="en-US" dirty="0" smtClean="0"/>
              <a:t>等</a:t>
            </a:r>
            <a:endParaRPr lang="en-US" altLang="zh-CN" dirty="0" smtClean="0"/>
          </a:p>
          <a:p>
            <a:pPr lvl="1">
              <a:lnSpc>
                <a:spcPts val="3500"/>
              </a:lnSpc>
            </a:pPr>
            <a:r>
              <a:rPr lang="zh-CN" altLang="en-US" dirty="0" smtClean="0"/>
              <a:t>除</a:t>
            </a:r>
            <a:r>
              <a:rPr lang="zh-CN" altLang="en-US" dirty="0"/>
              <a:t>属性面板外，其他面板都在</a:t>
            </a:r>
            <a:r>
              <a:rPr lang="en-US" altLang="zh-CN" dirty="0"/>
              <a:t>Dreamweaver</a:t>
            </a:r>
            <a:r>
              <a:rPr lang="zh-CN" altLang="en-US" dirty="0"/>
              <a:t>窗口右侧显示，统称为面板</a:t>
            </a:r>
            <a:r>
              <a:rPr lang="zh-CN" altLang="en-US" dirty="0" smtClean="0"/>
              <a:t>组</a:t>
            </a:r>
            <a:endParaRPr lang="zh-CN" altLang="en-US" dirty="0"/>
          </a:p>
          <a:p>
            <a:pPr lvl="2">
              <a:lnSpc>
                <a:spcPts val="3500"/>
              </a:lnSpc>
            </a:pPr>
            <a:r>
              <a:rPr lang="zh-CN" altLang="en-US" dirty="0" smtClean="0"/>
              <a:t>属性</a:t>
            </a:r>
            <a:r>
              <a:rPr lang="zh-CN" altLang="en-US" dirty="0"/>
              <a:t>面板</a:t>
            </a:r>
          </a:p>
          <a:p>
            <a:pPr marL="1371600" lvl="3" indent="0">
              <a:lnSpc>
                <a:spcPts val="3500"/>
              </a:lnSpc>
              <a:buNone/>
            </a:pPr>
            <a:r>
              <a:rPr lang="zh-CN" altLang="en-US" dirty="0" smtClean="0"/>
              <a:t>属性</a:t>
            </a:r>
            <a:r>
              <a:rPr lang="zh-CN" altLang="en-US" dirty="0"/>
              <a:t>面板可以检查和设置当前选定页面元素的</a:t>
            </a:r>
            <a:r>
              <a:rPr lang="zh-CN" altLang="en-US" dirty="0" smtClean="0"/>
              <a:t>属性</a:t>
            </a:r>
            <a:endParaRPr lang="zh-CN" altLang="en-US" dirty="0"/>
          </a:p>
          <a:p>
            <a:pPr lvl="2">
              <a:lnSpc>
                <a:spcPts val="3500"/>
              </a:lnSpc>
            </a:pPr>
            <a:r>
              <a:rPr lang="zh-CN" altLang="en-US" dirty="0" smtClean="0"/>
              <a:t>面</a:t>
            </a:r>
            <a:r>
              <a:rPr lang="zh-CN" altLang="en-US" dirty="0"/>
              <a:t>板组</a:t>
            </a:r>
          </a:p>
          <a:p>
            <a:pPr marL="1371600" lvl="3" indent="0">
              <a:lnSpc>
                <a:spcPts val="3500"/>
              </a:lnSpc>
              <a:buNone/>
            </a:pPr>
            <a:r>
              <a:rPr lang="zh-CN" altLang="en-US" dirty="0" smtClean="0"/>
              <a:t>面</a:t>
            </a:r>
            <a:r>
              <a:rPr lang="zh-CN" altLang="en-US" dirty="0"/>
              <a:t>板组包括“插入”、“</a:t>
            </a:r>
            <a:r>
              <a:rPr lang="en-US" altLang="zh-CN" dirty="0"/>
              <a:t>CSS</a:t>
            </a:r>
            <a:r>
              <a:rPr lang="zh-CN" altLang="en-US" dirty="0"/>
              <a:t>样式”、“标签检查器”、“文件”、“历史记录”、“框架”等面板，它们可以组合在一起使用，也可以单独</a:t>
            </a:r>
            <a:r>
              <a:rPr lang="zh-CN" altLang="en-US" dirty="0" smtClean="0"/>
              <a:t>使用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12993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332656"/>
            <a:ext cx="7753672" cy="5904656"/>
          </a:xfrm>
        </p:spPr>
        <p:txBody>
          <a:bodyPr/>
          <a:lstStyle/>
          <a:p>
            <a:pPr fontAlgn="ctr"/>
            <a:r>
              <a:rPr lang="zh-CN" altLang="en-US" sz="2400" b="0" dirty="0" smtClean="0"/>
              <a:t>（</a:t>
            </a:r>
            <a:r>
              <a:rPr lang="en-US" altLang="zh-CN" sz="2400" b="0" dirty="0" smtClean="0"/>
              <a:t>12</a:t>
            </a:r>
            <a:r>
              <a:rPr lang="zh-CN" altLang="en-US" sz="2400" b="0" dirty="0" smtClean="0"/>
              <a:t>）</a:t>
            </a:r>
            <a:r>
              <a:rPr lang="zh-CN" altLang="zh-CN" sz="2400" b="0" dirty="0" smtClean="0"/>
              <a:t>制作</a:t>
            </a:r>
            <a:r>
              <a:rPr lang="zh-CN" altLang="zh-CN" sz="2400" b="0" dirty="0"/>
              <a:t>“相关链接”单元格：将插入点置于插入图像的下一行单元格中，在单元格属性面板中将此单元格“背景颜色”设为蓝色（</a:t>
            </a:r>
            <a:r>
              <a:rPr lang="en-US" altLang="zh-CN" sz="2400" b="0" dirty="0"/>
              <a:t>#03CEF6</a:t>
            </a:r>
            <a:r>
              <a:rPr lang="zh-CN" altLang="zh-CN" sz="2400" b="0" dirty="0"/>
              <a:t>），并输入文字“相关链接”。</a:t>
            </a:r>
          </a:p>
          <a:p>
            <a:r>
              <a:rPr lang="zh-CN" altLang="en-US" sz="2400" b="0" dirty="0"/>
              <a:t>（</a:t>
            </a:r>
            <a:r>
              <a:rPr lang="en-US" altLang="zh-CN" sz="2400" b="0" dirty="0"/>
              <a:t>13</a:t>
            </a:r>
            <a:r>
              <a:rPr lang="zh-CN" altLang="en-US" sz="2400" b="0" dirty="0"/>
              <a:t>）</a:t>
            </a:r>
            <a:r>
              <a:rPr lang="zh-CN" altLang="zh-CN" sz="2400" b="0" dirty="0" smtClean="0"/>
              <a:t> </a:t>
            </a:r>
            <a:r>
              <a:rPr lang="zh-CN" altLang="zh-CN" sz="2400" b="0" dirty="0"/>
              <a:t>插入相关链接：将插入点置于相关链接的下一行单元格中</a:t>
            </a:r>
            <a:r>
              <a:rPr lang="zh-CN" altLang="zh-CN" sz="2400" b="0" dirty="0" smtClean="0"/>
              <a:t>，</a:t>
            </a:r>
            <a:r>
              <a:rPr lang="zh-CN" altLang="en-US" sz="2400" b="0" dirty="0" smtClean="0"/>
              <a:t>将</a:t>
            </a:r>
            <a:r>
              <a:rPr lang="zh-CN" altLang="zh-CN" sz="2400" b="0" dirty="0" smtClean="0"/>
              <a:t>单元格</a:t>
            </a:r>
            <a:r>
              <a:rPr lang="zh-CN" altLang="en-US" sz="2400" b="0" dirty="0"/>
              <a:t>拆分</a:t>
            </a:r>
            <a:r>
              <a:rPr lang="zh-CN" altLang="en-US" sz="2400" b="0" dirty="0" smtClean="0"/>
              <a:t>为</a:t>
            </a:r>
            <a:r>
              <a:rPr lang="en-US" altLang="zh-CN" sz="2400" b="0" dirty="0" smtClean="0"/>
              <a:t>4</a:t>
            </a:r>
            <a:r>
              <a:rPr lang="zh-CN" altLang="zh-CN" sz="2400" b="0" dirty="0" smtClean="0"/>
              <a:t>列</a:t>
            </a:r>
            <a:r>
              <a:rPr lang="en-US" altLang="zh-CN" sz="2400" b="0" dirty="0" smtClean="0"/>
              <a:t> </a:t>
            </a:r>
            <a:r>
              <a:rPr lang="zh-CN" altLang="zh-CN" sz="2400" b="0" dirty="0" smtClean="0"/>
              <a:t>，第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个单元格左对齐，中间两个单元格居中对齐，第</a:t>
            </a:r>
            <a:r>
              <a:rPr lang="en-US" altLang="zh-CN" sz="2400" b="0" dirty="0"/>
              <a:t>4</a:t>
            </a:r>
            <a:r>
              <a:rPr lang="zh-CN" altLang="zh-CN" sz="2400" b="0" dirty="0"/>
              <a:t>个单元格右对齐，依次在各单元格中</a:t>
            </a:r>
            <a:r>
              <a:rPr lang="zh-CN" altLang="zh-CN" sz="2400" b="0" dirty="0" smtClean="0"/>
              <a:t>插入素材</a:t>
            </a:r>
            <a:r>
              <a:rPr lang="zh-CN" altLang="zh-CN" sz="2400" b="0" dirty="0"/>
              <a:t>文件</a:t>
            </a:r>
            <a:r>
              <a:rPr lang="zh-CN" altLang="zh-CN" sz="2400" b="0" dirty="0" smtClean="0"/>
              <a:t>“</a:t>
            </a:r>
            <a:r>
              <a:rPr lang="en-US" altLang="zh-CN" sz="2400" b="0" dirty="0"/>
              <a:t>8</a:t>
            </a:r>
            <a:r>
              <a:rPr lang="en-US" altLang="zh-CN" sz="2400" b="0" dirty="0" smtClean="0"/>
              <a:t>.jpg</a:t>
            </a:r>
            <a:r>
              <a:rPr lang="zh-CN" altLang="zh-CN" sz="2400" b="0" dirty="0"/>
              <a:t>”</a:t>
            </a:r>
            <a:r>
              <a:rPr lang="en-US" altLang="zh-CN" sz="2400" b="0" dirty="0"/>
              <a:t>~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11.jpg</a:t>
            </a:r>
            <a:r>
              <a:rPr lang="zh-CN" altLang="zh-CN" sz="2400" b="0" dirty="0"/>
              <a:t>”，</a:t>
            </a: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70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7704" y="3717032"/>
            <a:ext cx="4536504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9617554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60648"/>
            <a:ext cx="8147248" cy="5976664"/>
          </a:xfrm>
        </p:spPr>
        <p:txBody>
          <a:bodyPr/>
          <a:lstStyle/>
          <a:p>
            <a:pPr fontAlgn="ctr">
              <a:lnSpc>
                <a:spcPct val="150000"/>
              </a:lnSpc>
            </a:pPr>
            <a:r>
              <a:rPr lang="en-US" altLang="zh-CN" sz="2400" b="0" dirty="0" smtClean="0"/>
              <a:t>(14)</a:t>
            </a:r>
            <a:r>
              <a:rPr lang="zh-CN" altLang="zh-CN" sz="2400" b="0" dirty="0" smtClean="0"/>
              <a:t> </a:t>
            </a:r>
            <a:r>
              <a:rPr lang="zh-CN" altLang="zh-CN" sz="2400" b="0" dirty="0"/>
              <a:t>输入版权信息：在页面的最下面一行输入“</a:t>
            </a:r>
            <a:r>
              <a:rPr lang="en-US" altLang="zh-CN" sz="2400" b="0" dirty="0"/>
              <a:t>copyright ©</a:t>
            </a:r>
            <a:r>
              <a:rPr lang="en-US" altLang="zh-CN" sz="2400" b="0" dirty="0" smtClean="0"/>
              <a:t>2017-2018</a:t>
            </a:r>
            <a:r>
              <a:rPr lang="en-US" altLang="zh-CN" sz="2400" b="0" dirty="0"/>
              <a:t> </a:t>
            </a:r>
            <a:r>
              <a:rPr lang="zh-CN" altLang="zh-CN" sz="2400" b="0" dirty="0"/>
              <a:t>首都医科大学 版权所有”和“联系我们：</a:t>
            </a:r>
            <a:r>
              <a:rPr lang="en-US" altLang="zh-CN" sz="2400" b="0" dirty="0"/>
              <a:t>E-mail:eye123@ccmu.edu.cn</a:t>
            </a:r>
            <a:r>
              <a:rPr lang="zh-CN" altLang="zh-CN" sz="2400" b="0" dirty="0"/>
              <a:t>”，</a:t>
            </a:r>
            <a:r>
              <a:rPr lang="en-US" altLang="zh-CN" sz="2400" b="0" dirty="0"/>
              <a:t>CSS</a:t>
            </a:r>
            <a:r>
              <a:rPr lang="zh-CN" altLang="zh-CN" sz="2400" b="0" dirty="0"/>
              <a:t>样式同正文文本。</a:t>
            </a:r>
          </a:p>
          <a:p>
            <a:pPr fontAlgn="ctr">
              <a:lnSpc>
                <a:spcPct val="150000"/>
              </a:lnSpc>
            </a:pPr>
            <a:r>
              <a:rPr lang="en-US" altLang="zh-CN" sz="2400" b="0" dirty="0" smtClean="0"/>
              <a:t>(15) </a:t>
            </a:r>
            <a:r>
              <a:rPr lang="zh-CN" altLang="zh-CN" sz="2400" b="0" dirty="0" smtClean="0"/>
              <a:t>设置</a:t>
            </a:r>
            <a:r>
              <a:rPr lang="zh-CN" altLang="zh-CN" sz="2400" b="0" dirty="0"/>
              <a:t>页面背景颜色及标题：单击菜单“修改”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“页面属性”，打开“页面属性”对话框。在“背景颜色”框中输入颜色数值“</a:t>
            </a:r>
            <a:r>
              <a:rPr lang="en-US" altLang="zh-CN" sz="2400" b="0" dirty="0"/>
              <a:t>#F9FFFF</a:t>
            </a:r>
            <a:r>
              <a:rPr lang="zh-CN" altLang="zh-CN" sz="2400" b="0" dirty="0"/>
              <a:t>”（很浅的蓝色），在“上边距”和“下边距”框中输入设“</a:t>
            </a:r>
            <a:r>
              <a:rPr lang="en-US" altLang="zh-CN" sz="2400" b="0" dirty="0"/>
              <a:t>0</a:t>
            </a:r>
            <a:r>
              <a:rPr lang="zh-CN" altLang="zh-CN" sz="2400" b="0" dirty="0"/>
              <a:t>”</a:t>
            </a:r>
            <a:r>
              <a:rPr lang="zh-CN" altLang="zh-CN" sz="2400" b="0" dirty="0" smtClean="0"/>
              <a:t>，在</a:t>
            </a:r>
            <a:r>
              <a:rPr lang="zh-CN" altLang="zh-CN" sz="2400" b="0" dirty="0"/>
              <a:t>“标题</a:t>
            </a:r>
            <a:r>
              <a:rPr lang="en-US" altLang="zh-CN" sz="2400" b="0" dirty="0"/>
              <a:t>/</a:t>
            </a:r>
            <a:r>
              <a:rPr lang="zh-CN" altLang="zh-CN" sz="2400" b="0" dirty="0"/>
              <a:t>编码”区域的“标题”框中输入网页名称“保护视力 珍爱光明”，“编码”下拉列表中选“简体中文</a:t>
            </a:r>
            <a:r>
              <a:rPr lang="en-US" altLang="zh-CN" sz="2400" b="0" dirty="0"/>
              <a:t>(GB2312)</a:t>
            </a:r>
            <a:r>
              <a:rPr lang="zh-CN" altLang="zh-CN" sz="2400" b="0" dirty="0"/>
              <a:t>”</a:t>
            </a:r>
            <a:r>
              <a:rPr lang="zh-CN" altLang="zh-CN" sz="2400" b="0" dirty="0" smtClean="0"/>
              <a:t>，</a:t>
            </a:r>
            <a:r>
              <a:rPr lang="en-US" altLang="zh-CN" sz="2400" b="0" dirty="0" smtClean="0"/>
              <a:t> </a:t>
            </a:r>
            <a:r>
              <a:rPr lang="zh-CN" altLang="zh-CN" sz="2400" b="0" dirty="0" smtClean="0"/>
              <a:t>单击</a:t>
            </a:r>
            <a:r>
              <a:rPr lang="zh-CN" altLang="zh-CN" sz="2400" b="0" dirty="0"/>
              <a:t>【确定】关闭对话框。</a:t>
            </a:r>
          </a:p>
          <a:p>
            <a:pPr>
              <a:lnSpc>
                <a:spcPct val="150000"/>
              </a:lnSpc>
            </a:pP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71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63982544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创建超链接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zh-CN" altLang="en-US"/>
              <a:t>超链接是指从一个网页指向一个目标的链接</a:t>
            </a:r>
            <a:r>
              <a:rPr lang="zh-CN" altLang="en-US" smtClean="0"/>
              <a:t>关系</a:t>
            </a:r>
            <a:endParaRPr lang="en-US" altLang="zh-CN" smtClean="0"/>
          </a:p>
          <a:p>
            <a:pPr>
              <a:lnSpc>
                <a:spcPts val="3300"/>
              </a:lnSpc>
            </a:pPr>
            <a:r>
              <a:rPr lang="zh-CN" altLang="en-US" smtClean="0"/>
              <a:t>目标</a:t>
            </a:r>
            <a:r>
              <a:rPr lang="zh-CN" altLang="en-US"/>
              <a:t>可以是另一个网页，也可以是同一网页上的不同位置，还可以是图片、电子邮件地址、文件甚至是</a:t>
            </a:r>
            <a:r>
              <a:rPr lang="zh-CN" altLang="en-US" smtClean="0"/>
              <a:t>应用程序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72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05349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创建</a:t>
            </a:r>
            <a:r>
              <a:rPr lang="zh-CN" altLang="en-US" dirty="0"/>
              <a:t>超链接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altLang="zh-CN" smtClean="0"/>
              <a:t>1. </a:t>
            </a:r>
            <a:r>
              <a:rPr lang="zh-CN" altLang="en-US" smtClean="0"/>
              <a:t>文本</a:t>
            </a:r>
            <a:r>
              <a:rPr lang="zh-CN" altLang="en-US"/>
              <a:t>和图像链接</a:t>
            </a:r>
          </a:p>
          <a:p>
            <a:pPr lvl="1">
              <a:lnSpc>
                <a:spcPts val="3300"/>
              </a:lnSpc>
            </a:pPr>
            <a:r>
              <a:rPr lang="zh-CN" altLang="en-US" smtClean="0"/>
              <a:t>选中</a:t>
            </a:r>
            <a:r>
              <a:rPr lang="zh-CN" altLang="en-US"/>
              <a:t>文本或</a:t>
            </a:r>
            <a:r>
              <a:rPr lang="zh-CN" altLang="en-US" smtClean="0"/>
              <a:t>图像</a:t>
            </a:r>
            <a:endParaRPr lang="zh-CN" altLang="en-US"/>
          </a:p>
          <a:p>
            <a:pPr lvl="1">
              <a:lnSpc>
                <a:spcPts val="3300"/>
              </a:lnSpc>
            </a:pPr>
            <a:r>
              <a:rPr lang="zh-CN" altLang="en-US"/>
              <a:t>单击属性面板中的        </a:t>
            </a:r>
            <a:r>
              <a:rPr lang="zh-CN" altLang="en-US" smtClean="0"/>
              <a:t>按钮，</a:t>
            </a:r>
            <a:r>
              <a:rPr lang="zh-CN" altLang="en-US"/>
              <a:t>单击“链接”框右侧的“浏览文件”按钮 ，</a:t>
            </a:r>
            <a:r>
              <a:rPr lang="zh-CN" altLang="en-US" smtClean="0"/>
              <a:t>在“选择文件”</a:t>
            </a:r>
            <a:r>
              <a:rPr lang="zh-CN" altLang="en-US"/>
              <a:t>对话框中选择要链接的目标</a:t>
            </a:r>
            <a:r>
              <a:rPr lang="zh-CN" altLang="en-US" smtClean="0"/>
              <a:t>文档</a:t>
            </a:r>
            <a:endParaRPr lang="zh-CN" altLang="en-US"/>
          </a:p>
          <a:p>
            <a:pPr lvl="1">
              <a:lnSpc>
                <a:spcPts val="3300"/>
              </a:lnSpc>
            </a:pPr>
            <a:r>
              <a:rPr lang="zh-CN" altLang="en-US"/>
              <a:t>在属性面板中拖动“指向文件”按钮 </a:t>
            </a:r>
            <a:r>
              <a:rPr lang="zh-CN" altLang="en-US" smtClean="0"/>
              <a:t>   到</a:t>
            </a:r>
            <a:r>
              <a:rPr lang="zh-CN" altLang="en-US"/>
              <a:t>本站点的一个文档，即可将选定文本或图像链接到另一个</a:t>
            </a:r>
            <a:r>
              <a:rPr lang="zh-CN" altLang="en-US" smtClean="0"/>
              <a:t>文档</a:t>
            </a:r>
            <a:endParaRPr lang="zh-CN" altLang="en-US"/>
          </a:p>
          <a:p>
            <a:pPr lvl="1">
              <a:lnSpc>
                <a:spcPts val="3300"/>
              </a:lnSpc>
            </a:pPr>
            <a:r>
              <a:rPr lang="zh-CN" altLang="en-US"/>
              <a:t>在属性面板的“链接”框中直接输入要链接对象的</a:t>
            </a:r>
            <a:r>
              <a:rPr lang="en-US" altLang="zh-CN"/>
              <a:t>URL</a:t>
            </a:r>
            <a:r>
              <a:rPr lang="zh-CN" altLang="en-US"/>
              <a:t>或</a:t>
            </a:r>
            <a:r>
              <a:rPr lang="zh-CN" altLang="en-US" smtClean="0"/>
              <a:t>文件名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73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491880" y="2637377"/>
            <a:ext cx="540499" cy="21602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940152" y="3861048"/>
            <a:ext cx="287779" cy="2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4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创建</a:t>
            </a:r>
            <a:r>
              <a:rPr lang="zh-CN" altLang="en-US" dirty="0"/>
              <a:t>超链接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文本</a:t>
            </a:r>
            <a:r>
              <a:rPr lang="zh-CN" altLang="en-US" dirty="0"/>
              <a:t>和图像链接</a:t>
            </a:r>
          </a:p>
          <a:p>
            <a:pPr lvl="1">
              <a:lnSpc>
                <a:spcPts val="3300"/>
              </a:lnSpc>
            </a:pPr>
            <a:r>
              <a:rPr lang="zh-CN" altLang="en-US" dirty="0" smtClean="0"/>
              <a:t>在</a:t>
            </a:r>
            <a:r>
              <a:rPr lang="zh-CN" altLang="en-US" dirty="0"/>
              <a:t>属性面板的“目标”下拉列表</a:t>
            </a:r>
            <a:r>
              <a:rPr lang="zh-CN" altLang="en-US" dirty="0" smtClean="0"/>
              <a:t>中选择目标</a:t>
            </a:r>
            <a:r>
              <a:rPr lang="zh-CN" altLang="en-US" dirty="0"/>
              <a:t>位置：</a:t>
            </a:r>
          </a:p>
          <a:p>
            <a:pPr lvl="2">
              <a:lnSpc>
                <a:spcPts val="3300"/>
              </a:lnSpc>
            </a:pPr>
            <a:r>
              <a:rPr lang="en-US" altLang="zh-CN" dirty="0" smtClean="0"/>
              <a:t>_</a:t>
            </a:r>
            <a:r>
              <a:rPr lang="en-US" altLang="zh-CN" dirty="0"/>
              <a:t>blank</a:t>
            </a:r>
            <a:r>
              <a:rPr lang="zh-CN" altLang="en-US" dirty="0"/>
              <a:t>：保留当前浏览网页，链接的网页在新窗口中</a:t>
            </a:r>
            <a:r>
              <a:rPr lang="zh-CN" altLang="en-US" dirty="0" smtClean="0"/>
              <a:t>打开</a:t>
            </a:r>
            <a:endParaRPr lang="zh-CN" altLang="en-US" dirty="0"/>
          </a:p>
          <a:p>
            <a:pPr lvl="2">
              <a:lnSpc>
                <a:spcPts val="3300"/>
              </a:lnSpc>
            </a:pPr>
            <a:r>
              <a:rPr lang="en-US" altLang="zh-CN" dirty="0" smtClean="0"/>
              <a:t>_</a:t>
            </a:r>
            <a:r>
              <a:rPr lang="en-US" altLang="zh-CN" dirty="0"/>
              <a:t>parent</a:t>
            </a:r>
            <a:r>
              <a:rPr lang="zh-CN" altLang="en-US" dirty="0"/>
              <a:t>：链接的网页代替当前窗口中的</a:t>
            </a:r>
            <a:r>
              <a:rPr lang="zh-CN" altLang="en-US" dirty="0" smtClean="0"/>
              <a:t>网页</a:t>
            </a:r>
            <a:endParaRPr lang="zh-CN" altLang="en-US" dirty="0"/>
          </a:p>
          <a:p>
            <a:pPr lvl="2">
              <a:lnSpc>
                <a:spcPts val="3300"/>
              </a:lnSpc>
            </a:pPr>
            <a:r>
              <a:rPr lang="en-US" altLang="zh-CN" dirty="0" smtClean="0"/>
              <a:t>_self</a:t>
            </a:r>
            <a:r>
              <a:rPr lang="zh-CN" altLang="en-US" dirty="0" smtClean="0"/>
              <a:t>：</a:t>
            </a:r>
            <a:r>
              <a:rPr lang="zh-CN" altLang="en-US" dirty="0"/>
              <a:t>链接的网页代替当前窗口中的</a:t>
            </a:r>
            <a:r>
              <a:rPr lang="zh-CN" altLang="en-US" dirty="0" smtClean="0"/>
              <a:t>网页（默认</a:t>
            </a:r>
            <a:endParaRPr lang="en-US" altLang="zh-CN" dirty="0" smtClean="0"/>
          </a:p>
          <a:p>
            <a:pPr lvl="2">
              <a:lnSpc>
                <a:spcPts val="3300"/>
              </a:lnSpc>
            </a:pPr>
            <a:r>
              <a:rPr lang="en-US" altLang="zh-CN" dirty="0" smtClean="0"/>
              <a:t>_</a:t>
            </a:r>
            <a:r>
              <a:rPr lang="en-US" altLang="zh-CN" dirty="0"/>
              <a:t>top</a:t>
            </a:r>
            <a:r>
              <a:rPr lang="zh-CN" altLang="en-US" dirty="0"/>
              <a:t>：不受网页结构的限制，由链接网页代替当前</a:t>
            </a:r>
            <a:r>
              <a:rPr lang="zh-CN" altLang="en-US" dirty="0" smtClean="0"/>
              <a:t>网页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74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08725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创建</a:t>
            </a:r>
            <a:r>
              <a:rPr lang="zh-CN" altLang="en-US" dirty="0"/>
              <a:t>超链接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altLang="zh-CN" smtClean="0"/>
              <a:t>2. </a:t>
            </a:r>
            <a:r>
              <a:rPr lang="zh-CN" altLang="en-US" smtClean="0"/>
              <a:t>锚</a:t>
            </a:r>
            <a:r>
              <a:rPr lang="zh-CN" altLang="en-US"/>
              <a:t>记链接</a:t>
            </a:r>
          </a:p>
          <a:p>
            <a:pPr lvl="1">
              <a:lnSpc>
                <a:spcPts val="3300"/>
              </a:lnSpc>
            </a:pPr>
            <a:r>
              <a:rPr lang="zh-CN" altLang="en-US" smtClean="0"/>
              <a:t>锚</a:t>
            </a:r>
            <a:r>
              <a:rPr lang="zh-CN" altLang="en-US"/>
              <a:t>记链接又称书签（</a:t>
            </a:r>
            <a:r>
              <a:rPr lang="en-US" altLang="zh-CN"/>
              <a:t>bookmark</a:t>
            </a:r>
            <a:r>
              <a:rPr lang="zh-CN" altLang="en-US"/>
              <a:t>）， </a:t>
            </a:r>
            <a:r>
              <a:rPr lang="zh-CN" altLang="en-US" smtClean="0"/>
              <a:t>通过</a:t>
            </a:r>
            <a:r>
              <a:rPr lang="zh-CN" altLang="en-US"/>
              <a:t>锚记链接可以实现网页内上、下位置的快速</a:t>
            </a:r>
            <a:r>
              <a:rPr lang="zh-CN" altLang="en-US" smtClean="0"/>
              <a:t>切换</a:t>
            </a:r>
            <a:endParaRPr lang="zh-CN" altLang="en-US"/>
          </a:p>
          <a:p>
            <a:pPr lvl="1">
              <a:lnSpc>
                <a:spcPts val="3300"/>
              </a:lnSpc>
            </a:pPr>
            <a:r>
              <a:rPr lang="zh-CN" altLang="en-US"/>
              <a:t>创建锚记链接的</a:t>
            </a:r>
            <a:r>
              <a:rPr lang="zh-CN" altLang="en-US" smtClean="0"/>
              <a:t>方法：</a:t>
            </a:r>
            <a:endParaRPr lang="zh-CN" altLang="en-US"/>
          </a:p>
          <a:p>
            <a:pPr lvl="2" eaLnBrk="0" hangingPunct="0">
              <a:lnSpc>
                <a:spcPts val="3300"/>
              </a:lnSpc>
            </a:pPr>
            <a:r>
              <a:rPr lang="zh-CN" altLang="en-US"/>
              <a:t>将插入点置于想要设置标记的位置，单击“插入”</a:t>
            </a:r>
            <a:r>
              <a:rPr lang="en-US" altLang="zh-CN"/>
              <a:t>|</a:t>
            </a:r>
            <a:r>
              <a:rPr lang="en-US" altLang="zh-CN">
                <a:latin typeface="+mn-ea"/>
              </a:rPr>
              <a:t>“</a:t>
            </a:r>
            <a:r>
              <a:rPr lang="zh-CN" altLang="en-US"/>
              <a:t>命名锚记”，在打开的“命名锚记”对话框中输入锚记名</a:t>
            </a:r>
            <a:r>
              <a:rPr lang="zh-CN" altLang="en-US" smtClean="0"/>
              <a:t>称</a:t>
            </a:r>
            <a:endParaRPr lang="en-US" altLang="zh-CN" smtClean="0"/>
          </a:p>
          <a:p>
            <a:pPr lvl="2" eaLnBrk="0" hangingPunct="0">
              <a:lnSpc>
                <a:spcPts val="3300"/>
              </a:lnSpc>
            </a:pPr>
            <a:endParaRPr lang="en-US" altLang="zh-CN"/>
          </a:p>
          <a:p>
            <a:pPr lvl="2" eaLnBrk="0" hangingPunct="0">
              <a:lnSpc>
                <a:spcPts val="3300"/>
              </a:lnSpc>
            </a:pPr>
            <a:endParaRPr lang="en-US" altLang="zh-CN" smtClean="0"/>
          </a:p>
          <a:p>
            <a:pPr lvl="2" eaLnBrk="0" hangingPunct="0">
              <a:lnSpc>
                <a:spcPts val="3300"/>
              </a:lnSpc>
            </a:pPr>
            <a:r>
              <a:rPr lang="zh-CN" altLang="en-US" smtClean="0"/>
              <a:t>在</a:t>
            </a:r>
            <a:r>
              <a:rPr lang="zh-CN" altLang="en-US"/>
              <a:t>文档窗口中选中需进行锚记链接的对象，在属性面板的“链接”框中</a:t>
            </a:r>
            <a:r>
              <a:rPr lang="zh-CN" altLang="en-US" smtClean="0"/>
              <a:t>输入</a:t>
            </a:r>
            <a:r>
              <a:rPr lang="zh-CN" altLang="en-US"/>
              <a:t>锚记名称</a:t>
            </a:r>
            <a:endParaRPr lang="en-US" altLang="zh-CN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75</a:t>
            </a:fld>
            <a:endParaRPr lang="zh-CN" altLang="zh-CN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4221089"/>
            <a:ext cx="2592288" cy="989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1812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创建</a:t>
            </a:r>
            <a:r>
              <a:rPr lang="zh-CN" altLang="en-US" dirty="0"/>
              <a:t>超链接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7859216" cy="4824536"/>
          </a:xfrm>
        </p:spPr>
        <p:txBody>
          <a:bodyPr/>
          <a:lstStyle/>
          <a:p>
            <a:pPr>
              <a:lnSpc>
                <a:spcPts val="3300"/>
              </a:lnSpc>
            </a:pPr>
            <a:r>
              <a:rPr lang="en-US" altLang="zh-CN" smtClean="0"/>
              <a:t>3. </a:t>
            </a:r>
            <a:r>
              <a:rPr lang="zh-CN" altLang="en-US" smtClean="0"/>
              <a:t>电子邮件</a:t>
            </a:r>
            <a:r>
              <a:rPr lang="zh-CN" altLang="en-US"/>
              <a:t>链接</a:t>
            </a:r>
          </a:p>
          <a:p>
            <a:pPr lvl="1">
              <a:lnSpc>
                <a:spcPts val="3300"/>
              </a:lnSpc>
            </a:pPr>
            <a:r>
              <a:rPr lang="zh-CN" altLang="en-US" smtClean="0"/>
              <a:t>电子邮件</a:t>
            </a:r>
            <a:r>
              <a:rPr lang="zh-CN" altLang="en-US"/>
              <a:t>链接是一种特殊的链接，单击这种链接时，打开浏览器默认的电子邮件处理程序，并将收件人的地址自动添加到电子邮件的地址栏</a:t>
            </a:r>
            <a:r>
              <a:rPr lang="zh-CN" altLang="en-US" smtClean="0"/>
              <a:t>中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B7C7B1B6-2A64-4028-8FE7-F4A5F2DE9B21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76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5678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创建超链接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例：创建</a:t>
            </a:r>
            <a:r>
              <a:rPr lang="zh-CN" altLang="en-US" dirty="0"/>
              <a:t>超链接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创建</a:t>
            </a:r>
            <a:r>
              <a:rPr lang="zh-CN" altLang="en-US" dirty="0"/>
              <a:t>本站点主页导航栏的链接、图像超链接、图像热区超链接、电子邮件</a:t>
            </a:r>
            <a:r>
              <a:rPr lang="zh-CN" altLang="en-US" dirty="0" smtClean="0"/>
              <a:t>链接</a:t>
            </a:r>
            <a:endParaRPr lang="en-US" altLang="zh-CN" dirty="0"/>
          </a:p>
          <a:p>
            <a:pPr marL="274637" lvl="1" indent="0">
              <a:lnSpc>
                <a:spcPct val="150000"/>
              </a:lnSpc>
              <a:buNone/>
            </a:pPr>
            <a:r>
              <a:rPr lang="en-US" altLang="zh-CN" dirty="0" smtClean="0"/>
              <a:t>(1) </a:t>
            </a:r>
            <a:r>
              <a:rPr lang="zh-CN" altLang="zh-CN" dirty="0" smtClean="0"/>
              <a:t>设置</a:t>
            </a:r>
            <a:r>
              <a:rPr lang="zh-CN" altLang="zh-CN" dirty="0"/>
              <a:t>文本超链接：选中导航栏标题“爱眼日”，单击属性面板中的</a:t>
            </a:r>
            <a:r>
              <a:rPr lang="en-US" altLang="zh-CN" dirty="0"/>
              <a:t> </a:t>
            </a:r>
            <a:r>
              <a:rPr lang="zh-CN" altLang="zh-CN" dirty="0"/>
              <a:t>按钮，单击“链接”框右侧的“浏览文件”按钮</a:t>
            </a:r>
            <a:r>
              <a:rPr lang="en-US" altLang="zh-CN" dirty="0"/>
              <a:t> </a:t>
            </a:r>
            <a:r>
              <a:rPr lang="zh-CN" altLang="zh-CN" dirty="0"/>
              <a:t>，在打开的对话框中选择</a:t>
            </a:r>
            <a:r>
              <a:rPr lang="en-US" altLang="zh-CN" dirty="0" err="1"/>
              <a:t>ayr</a:t>
            </a:r>
            <a:r>
              <a:rPr lang="zh-CN" altLang="zh-CN" dirty="0"/>
              <a:t>文件夹中的“</a:t>
            </a:r>
            <a:r>
              <a:rPr lang="en-US" altLang="zh-CN" dirty="0"/>
              <a:t>ayr.html</a:t>
            </a:r>
            <a:r>
              <a:rPr lang="zh-CN" altLang="zh-CN" dirty="0"/>
              <a:t>”，“目标”下拉列表框中选“</a:t>
            </a:r>
            <a:r>
              <a:rPr lang="en-US" altLang="zh-CN" dirty="0"/>
              <a:t>_blank</a:t>
            </a:r>
            <a:r>
              <a:rPr lang="zh-CN" altLang="zh-CN" dirty="0"/>
              <a:t>”；用类似的方法设置其他栏目的超链接。</a:t>
            </a:r>
          </a:p>
          <a:p>
            <a:pPr lvl="1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64156D-B2FD-47F4-B9A6-19F12B036D2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77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85055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88640"/>
            <a:ext cx="8496944" cy="5832648"/>
          </a:xfrm>
        </p:spPr>
        <p:txBody>
          <a:bodyPr/>
          <a:lstStyle/>
          <a:p>
            <a:pPr fontAlgn="ctr"/>
            <a:r>
              <a:rPr lang="en-US" altLang="zh-CN" sz="2400" b="0" dirty="0" smtClean="0"/>
              <a:t>(2) </a:t>
            </a:r>
            <a:r>
              <a:rPr lang="zh-CN" altLang="zh-CN" sz="2400" b="0" dirty="0" smtClean="0"/>
              <a:t>设置</a:t>
            </a:r>
            <a:r>
              <a:rPr lang="zh-CN" altLang="zh-CN" sz="2400" b="0" dirty="0"/>
              <a:t>链接颜色：在文本属性面板中单击“页面属性”按钮，在打开的“页面属性”对话框中单击“分类”列表框中的“链接（</a:t>
            </a:r>
            <a:r>
              <a:rPr lang="en-US" altLang="zh-CN" sz="2400" b="0" dirty="0"/>
              <a:t>CSS</a:t>
            </a:r>
            <a:r>
              <a:rPr lang="zh-CN" altLang="zh-CN" sz="2400" b="0" dirty="0"/>
              <a:t>）”，分别</a:t>
            </a:r>
            <a:r>
              <a:rPr lang="zh-CN" altLang="zh-CN" sz="2400" b="0" dirty="0" smtClean="0"/>
              <a:t>设置</a:t>
            </a:r>
            <a:r>
              <a:rPr lang="zh-CN" altLang="en-US" sz="2400" b="0" dirty="0" smtClean="0"/>
              <a:t>“链接颜色”、</a:t>
            </a:r>
            <a:r>
              <a:rPr lang="zh-CN" altLang="zh-CN" sz="2400" b="0" dirty="0" smtClean="0"/>
              <a:t>“活动链接”</a:t>
            </a:r>
            <a:r>
              <a:rPr lang="zh-CN" altLang="en-US" sz="2400" b="0" dirty="0" smtClean="0"/>
              <a:t>和</a:t>
            </a:r>
            <a:r>
              <a:rPr lang="zh-CN" altLang="zh-CN" sz="2400" b="0" dirty="0" smtClean="0"/>
              <a:t>“已访问链接”</a:t>
            </a:r>
            <a:r>
              <a:rPr lang="zh-CN" altLang="zh-CN" sz="2400" b="0" dirty="0"/>
              <a:t>颜色</a:t>
            </a:r>
            <a:r>
              <a:rPr lang="zh-CN" altLang="zh-CN" sz="2400" b="0" dirty="0" smtClean="0"/>
              <a:t>为</a:t>
            </a:r>
            <a:r>
              <a:rPr lang="zh-CN" altLang="en-US" sz="2400" b="0" dirty="0" smtClean="0"/>
              <a:t>黑色</a:t>
            </a:r>
            <a:r>
              <a:rPr lang="zh-CN" altLang="zh-CN" sz="2400" b="0" dirty="0" smtClean="0"/>
              <a:t> 、</a:t>
            </a:r>
            <a:r>
              <a:rPr lang="zh-CN" altLang="zh-CN" sz="2400" b="0" dirty="0"/>
              <a:t>“变换图像链接”颜色为</a:t>
            </a:r>
            <a:r>
              <a:rPr lang="zh-CN" altLang="zh-CN" sz="2400" b="0" dirty="0" smtClean="0"/>
              <a:t>白色</a:t>
            </a:r>
            <a:r>
              <a:rPr lang="en-US" altLang="zh-CN" sz="2400" b="0" dirty="0" smtClean="0"/>
              <a:t> </a:t>
            </a:r>
            <a:r>
              <a:rPr lang="zh-CN" altLang="en-US" sz="2400" b="0" dirty="0" smtClean="0"/>
              <a:t>。</a:t>
            </a:r>
            <a:endParaRPr lang="zh-CN" altLang="zh-CN" sz="2400" b="0" dirty="0"/>
          </a:p>
          <a:p>
            <a:pPr fontAlgn="ctr"/>
            <a:r>
              <a:rPr lang="en-US" altLang="zh-CN" sz="2400" b="0" dirty="0" smtClean="0"/>
              <a:t>(3) </a:t>
            </a:r>
            <a:r>
              <a:rPr lang="zh-CN" altLang="zh-CN" sz="2400" b="0" dirty="0" smtClean="0"/>
              <a:t> </a:t>
            </a:r>
            <a:r>
              <a:rPr lang="zh-CN" altLang="zh-CN" sz="2400" b="0" dirty="0"/>
              <a:t>设置图像超链接：选中世界卫生组织图片，在属性面板的“链接”框中输入“</a:t>
            </a:r>
            <a:r>
              <a:rPr lang="en-US" altLang="zh-CN" sz="2400" b="0" dirty="0"/>
              <a:t>http://www.who.int</a:t>
            </a:r>
            <a:r>
              <a:rPr lang="zh-CN" altLang="zh-CN" sz="2400" b="0" dirty="0"/>
              <a:t>”，“目标”选“</a:t>
            </a:r>
            <a:r>
              <a:rPr lang="en-US" altLang="zh-CN" sz="2400" b="0" dirty="0"/>
              <a:t>_blank</a:t>
            </a:r>
            <a:r>
              <a:rPr lang="zh-CN" altLang="zh-CN" sz="2400" b="0" dirty="0"/>
              <a:t>”。</a:t>
            </a:r>
          </a:p>
          <a:p>
            <a:pPr fontAlgn="ctr"/>
            <a:r>
              <a:rPr lang="en-US" altLang="zh-CN" sz="2400" b="0" dirty="0" smtClean="0"/>
              <a:t>(4) </a:t>
            </a:r>
            <a:r>
              <a:rPr lang="zh-CN" altLang="zh-CN" sz="2400" b="0" dirty="0" smtClean="0"/>
              <a:t> </a:t>
            </a:r>
            <a:r>
              <a:rPr lang="zh-CN" altLang="zh-CN" sz="2400" b="0" dirty="0"/>
              <a:t>设置图像热区超链接：选中首都医科大学图片，在属性面板中单击“矩形热点工具”按钮</a:t>
            </a:r>
            <a:r>
              <a:rPr lang="en-US" altLang="zh-CN" sz="2400" b="0" dirty="0"/>
              <a:t> </a:t>
            </a:r>
            <a:r>
              <a:rPr lang="zh-CN" altLang="zh-CN" sz="2400" b="0" dirty="0"/>
              <a:t>，拖动鼠标在图像范围内的右下角绘制一矩形区域（热区），删除热点属性面板“链接”框中的“</a:t>
            </a:r>
            <a:r>
              <a:rPr lang="en-US" altLang="zh-CN" sz="2400" b="0" dirty="0"/>
              <a:t>#</a:t>
            </a:r>
            <a:r>
              <a:rPr lang="zh-CN" altLang="zh-CN" sz="2400" b="0" dirty="0"/>
              <a:t>”，然后输入“</a:t>
            </a:r>
            <a:r>
              <a:rPr lang="en-US" altLang="zh-CN" sz="2400" b="0" dirty="0"/>
              <a:t>http://www.ccmu.edu.cn</a:t>
            </a:r>
            <a:r>
              <a:rPr lang="zh-CN" altLang="zh-CN" sz="2400" b="0" dirty="0"/>
              <a:t>”，“目标”选“</a:t>
            </a:r>
            <a:r>
              <a:rPr lang="en-US" altLang="zh-CN" sz="2400" b="0" dirty="0"/>
              <a:t>_blank</a:t>
            </a:r>
            <a:r>
              <a:rPr lang="zh-CN" altLang="zh-CN" sz="2400" b="0" dirty="0"/>
              <a:t>”。</a:t>
            </a:r>
          </a:p>
          <a:p>
            <a:pPr fontAlgn="ctr"/>
            <a:r>
              <a:rPr lang="en-US" altLang="zh-CN" sz="2400" b="0" dirty="0" smtClean="0"/>
              <a:t>(5) </a:t>
            </a:r>
            <a:r>
              <a:rPr lang="zh-CN" altLang="zh-CN" sz="2400" b="0" dirty="0" smtClean="0"/>
              <a:t>设置</a:t>
            </a:r>
            <a:r>
              <a:rPr lang="en-US" altLang="zh-CN" sz="2400" b="0" dirty="0"/>
              <a:t>E-Mail</a:t>
            </a:r>
            <a:r>
              <a:rPr lang="zh-CN" altLang="zh-CN" sz="2400" b="0" dirty="0"/>
              <a:t>链接：选中文本“</a:t>
            </a:r>
            <a:r>
              <a:rPr lang="en-US" altLang="zh-CN" sz="2400" b="0" dirty="0"/>
              <a:t>E-mail:eye123@ccmu.edu.cn</a:t>
            </a:r>
            <a:r>
              <a:rPr lang="zh-CN" altLang="zh-CN" sz="2400" b="0" dirty="0"/>
              <a:t>”，在属性面板“链接”框中输入“</a:t>
            </a:r>
            <a:r>
              <a:rPr lang="en-US" altLang="zh-CN" sz="2400" b="0" dirty="0"/>
              <a:t>mailto:eye123@ccmu.edu.cn</a:t>
            </a:r>
            <a:r>
              <a:rPr lang="zh-CN" altLang="zh-CN" sz="2400" b="0" dirty="0"/>
              <a:t>”。</a:t>
            </a:r>
            <a:r>
              <a:rPr lang="zh-CN" altLang="zh-CN" sz="2400" b="0" dirty="0">
                <a:solidFill>
                  <a:srgbClr val="FF0000"/>
                </a:solidFill>
              </a:rPr>
              <a:t>注意，电子邮件地址前添加前缀“</a:t>
            </a:r>
            <a:r>
              <a:rPr lang="en-US" altLang="zh-CN" sz="2400" b="0" dirty="0">
                <a:solidFill>
                  <a:srgbClr val="FF0000"/>
                </a:solidFill>
              </a:rPr>
              <a:t>mailto:</a:t>
            </a:r>
            <a:r>
              <a:rPr lang="zh-CN" altLang="zh-CN" sz="2400" b="0" dirty="0">
                <a:solidFill>
                  <a:srgbClr val="FF0000"/>
                </a:solidFill>
              </a:rPr>
              <a:t>”。</a:t>
            </a:r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78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4710559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787208" cy="900336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去掉</a:t>
            </a:r>
            <a:r>
              <a:rPr lang="zh-CN" altLang="en-US" dirty="0"/>
              <a:t>图片超链接的蓝色的</a:t>
            </a:r>
            <a:r>
              <a:rPr lang="zh-CN" altLang="en-US" dirty="0" smtClean="0"/>
              <a:t>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003232" cy="4968552"/>
          </a:xfrm>
        </p:spPr>
        <p:txBody>
          <a:bodyPr/>
          <a:lstStyle/>
          <a:p>
            <a:r>
              <a:rPr lang="zh-CN" altLang="en-US" dirty="0"/>
              <a:t>有常用的两种</a:t>
            </a:r>
            <a:r>
              <a:rPr lang="zh-CN" altLang="en-US" dirty="0" smtClean="0"/>
              <a:t>方法：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 smtClean="0"/>
              <a:t>1. </a:t>
            </a:r>
            <a:r>
              <a:rPr lang="zh-CN" altLang="en-US" dirty="0" smtClean="0"/>
              <a:t>在</a:t>
            </a:r>
            <a:r>
              <a:rPr lang="zh-CN" altLang="en-US" dirty="0"/>
              <a:t>标签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&gt;</a:t>
            </a:r>
            <a:r>
              <a:rPr lang="zh-CN" altLang="en-US" dirty="0"/>
              <a:t>里面加上</a:t>
            </a:r>
            <a:r>
              <a:rPr lang="en-US" altLang="zh-CN" dirty="0" err="1"/>
              <a:t>border:none</a:t>
            </a:r>
            <a:r>
              <a:rPr lang="en-US" altLang="zh-CN" dirty="0" smtClean="0"/>
              <a:t>;</a:t>
            </a:r>
            <a:r>
              <a:rPr lang="zh-CN" altLang="en-US" dirty="0" smtClean="0"/>
              <a:t>，</a:t>
            </a:r>
            <a:r>
              <a:rPr lang="zh-CN" altLang="en-US" dirty="0"/>
              <a:t>也就是</a:t>
            </a:r>
            <a:r>
              <a:rPr lang="en-US" altLang="zh-CN" dirty="0"/>
              <a:t>&lt;</a:t>
            </a:r>
            <a:r>
              <a:rPr lang="en-US" altLang="zh-CN" dirty="0" err="1"/>
              <a:t>img</a:t>
            </a:r>
            <a:r>
              <a:rPr lang="en-US" altLang="zh-CN" dirty="0"/>
              <a:t> </a:t>
            </a:r>
            <a:r>
              <a:rPr lang="en-US" altLang="zh-CN" dirty="0" err="1"/>
              <a:t>scr</a:t>
            </a:r>
            <a:r>
              <a:rPr lang="en-US" altLang="zh-CN" dirty="0"/>
              <a:t>="</a:t>
            </a:r>
            <a:r>
              <a:rPr lang="zh-CN" altLang="en-US" dirty="0"/>
              <a:t>图片地址</a:t>
            </a:r>
            <a:r>
              <a:rPr lang="en-US" altLang="zh-CN" dirty="0"/>
              <a:t>" style="</a:t>
            </a:r>
            <a:r>
              <a:rPr lang="en-US" altLang="zh-CN" dirty="0" err="1"/>
              <a:t>border:none</a:t>
            </a:r>
            <a:r>
              <a:rPr lang="en-US" altLang="zh-CN" dirty="0"/>
              <a:t>;"&gt;.</a:t>
            </a:r>
            <a:br>
              <a:rPr lang="en-US" altLang="zh-CN" dirty="0"/>
            </a:br>
            <a:endParaRPr lang="en-US" altLang="zh-CN" dirty="0"/>
          </a:p>
          <a:p>
            <a:r>
              <a:rPr lang="en-US" altLang="zh-CN" dirty="0" smtClean="0"/>
              <a:t>2. </a:t>
            </a:r>
          </a:p>
          <a:p>
            <a:r>
              <a:rPr lang="en-US" altLang="zh-CN" dirty="0" smtClean="0"/>
              <a:t>&lt;style&gt;</a:t>
            </a:r>
            <a:br>
              <a:rPr lang="en-US" altLang="zh-CN" dirty="0" smtClean="0"/>
            </a:br>
            <a:r>
              <a:rPr lang="en-US" altLang="zh-CN" dirty="0" err="1" smtClean="0"/>
              <a:t>img</a:t>
            </a:r>
            <a:r>
              <a:rPr lang="en-US" altLang="zh-CN" dirty="0" smtClean="0"/>
              <a:t> { </a:t>
            </a:r>
            <a:r>
              <a:rPr lang="en-US" altLang="zh-CN" dirty="0" err="1" smtClean="0"/>
              <a:t>border:none</a:t>
            </a:r>
            <a:r>
              <a:rPr lang="en-US" altLang="zh-CN" dirty="0" smtClean="0"/>
              <a:t>;}</a:t>
            </a:r>
            <a:br>
              <a:rPr lang="en-US" altLang="zh-CN" dirty="0" smtClean="0"/>
            </a:br>
            <a:r>
              <a:rPr lang="en-US" altLang="zh-CN" dirty="0" smtClean="0"/>
              <a:t>&lt;/style&gt;</a:t>
            </a:r>
            <a:br>
              <a:rPr lang="en-US" altLang="zh-CN" dirty="0" smtClean="0"/>
            </a:br>
            <a:r>
              <a:rPr lang="en-US" altLang="zh-CN" dirty="0" smtClean="0"/>
              <a:t>&lt;</a:t>
            </a:r>
            <a:r>
              <a:rPr lang="en-US" altLang="zh-CN" dirty="0" err="1" smtClean="0"/>
              <a:t>img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src</a:t>
            </a:r>
            <a:r>
              <a:rPr lang="en-US" altLang="zh-CN" dirty="0" smtClean="0"/>
              <a:t>="</a:t>
            </a:r>
            <a:r>
              <a:rPr lang="zh-CN" altLang="en-US" dirty="0" smtClean="0"/>
              <a:t>图片地址</a:t>
            </a:r>
            <a:r>
              <a:rPr lang="en-US" altLang="zh-CN" smtClean="0"/>
              <a:t>"&gt;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79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03588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003232" cy="900336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en-US" altLang="zh-CN" cap="none" dirty="0"/>
              <a:t>Dreamweaver</a:t>
            </a:r>
            <a:r>
              <a:rPr lang="en-US" altLang="zh-CN" dirty="0"/>
              <a:t> </a:t>
            </a:r>
            <a:r>
              <a:rPr lang="en-US" altLang="zh-CN" dirty="0" smtClean="0"/>
              <a:t>CS6</a:t>
            </a:r>
            <a:r>
              <a:rPr lang="zh-CN" altLang="en-US" dirty="0" smtClean="0"/>
              <a:t>工作界面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196752"/>
            <a:ext cx="7787208" cy="5040560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en-US" altLang="zh-CN" dirty="0" smtClean="0"/>
              <a:t>3. </a:t>
            </a:r>
            <a:r>
              <a:rPr lang="zh-CN" altLang="en-US" dirty="0" smtClean="0"/>
              <a:t>视图</a:t>
            </a:r>
            <a:endParaRPr lang="zh-CN" altLang="en-US" dirty="0"/>
          </a:p>
          <a:p>
            <a:pPr lvl="1">
              <a:lnSpc>
                <a:spcPts val="3500"/>
              </a:lnSpc>
            </a:pPr>
            <a:r>
              <a:rPr lang="en-US" altLang="zh-CN" dirty="0"/>
              <a:t>Dreamweaver CS6</a:t>
            </a:r>
            <a:r>
              <a:rPr lang="zh-CN" altLang="en-US" dirty="0"/>
              <a:t>提供</a:t>
            </a:r>
            <a:r>
              <a:rPr lang="en-US" altLang="zh-CN" dirty="0"/>
              <a:t>4</a:t>
            </a:r>
            <a:r>
              <a:rPr lang="zh-CN" altLang="en-US" dirty="0"/>
              <a:t>种编辑视图：</a:t>
            </a:r>
          </a:p>
          <a:p>
            <a:pPr lvl="2">
              <a:lnSpc>
                <a:spcPts val="3500"/>
              </a:lnSpc>
            </a:pPr>
            <a:r>
              <a:rPr lang="zh-CN" altLang="en-US" dirty="0" smtClean="0"/>
              <a:t>代码</a:t>
            </a:r>
            <a:r>
              <a:rPr lang="zh-CN" altLang="en-US" dirty="0"/>
              <a:t>视图：在代码视图中可以查看或编辑</a:t>
            </a:r>
            <a:r>
              <a:rPr lang="zh-CN" altLang="en-US" dirty="0" smtClean="0"/>
              <a:t>源代码</a:t>
            </a:r>
            <a:endParaRPr lang="zh-CN" altLang="en-US" dirty="0"/>
          </a:p>
          <a:p>
            <a:pPr lvl="2">
              <a:lnSpc>
                <a:spcPts val="3500"/>
              </a:lnSpc>
            </a:pPr>
            <a:r>
              <a:rPr lang="zh-CN" altLang="en-US" dirty="0" smtClean="0"/>
              <a:t>拆分</a:t>
            </a:r>
            <a:r>
              <a:rPr lang="zh-CN" altLang="en-US" dirty="0"/>
              <a:t>视图：编辑窗口分割成上下两部分，上半部分显示源代码，下半部分显示网页设计外观，这样可以在编辑代码的同时观看设计</a:t>
            </a:r>
            <a:r>
              <a:rPr lang="zh-CN" altLang="en-US" dirty="0" smtClean="0"/>
              <a:t>效果</a:t>
            </a:r>
            <a:endParaRPr lang="zh-CN" altLang="en-US" dirty="0"/>
          </a:p>
          <a:p>
            <a:pPr lvl="2">
              <a:lnSpc>
                <a:spcPts val="3500"/>
              </a:lnSpc>
            </a:pPr>
            <a:r>
              <a:rPr lang="zh-CN" altLang="en-US" dirty="0" smtClean="0"/>
              <a:t>设计</a:t>
            </a:r>
            <a:r>
              <a:rPr lang="zh-CN" altLang="en-US" dirty="0"/>
              <a:t>视图：为可视化编辑窗口，窗口中看到的网页外观和浏览器中看到的基本是一样的，即“所见即所得”</a:t>
            </a:r>
            <a:r>
              <a:rPr lang="zh-CN" altLang="en-US" dirty="0" smtClean="0"/>
              <a:t>模式</a:t>
            </a:r>
            <a:endParaRPr lang="zh-CN" altLang="en-US" dirty="0"/>
          </a:p>
          <a:p>
            <a:pPr lvl="2">
              <a:lnSpc>
                <a:spcPts val="3500"/>
              </a:lnSpc>
            </a:pPr>
            <a:r>
              <a:rPr lang="zh-CN" altLang="en-US" dirty="0" smtClean="0"/>
              <a:t>实时</a:t>
            </a:r>
            <a:r>
              <a:rPr lang="zh-CN" altLang="en-US" dirty="0"/>
              <a:t>视图：显示不可编辑的、交互式的、基于浏览器的文件</a:t>
            </a:r>
            <a:r>
              <a:rPr lang="zh-CN" altLang="en-US" dirty="0" smtClean="0"/>
              <a:t>视图</a:t>
            </a:r>
            <a:r>
              <a:rPr lang="zh-CN" altLang="en-US" dirty="0"/>
              <a:t>。在开发过程中，可以切换到实时视图以快速预览页面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8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984009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锚记</a:t>
            </a:r>
            <a:r>
              <a:rPr lang="zh-CN" altLang="zh-CN" dirty="0" smtClean="0"/>
              <a:t>链接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219256" cy="4824536"/>
          </a:xfrm>
        </p:spPr>
        <p:txBody>
          <a:bodyPr/>
          <a:lstStyle/>
          <a:p>
            <a:r>
              <a:rPr lang="zh-CN" altLang="zh-CN" sz="2400" b="0" dirty="0" smtClean="0"/>
              <a:t>锚</a:t>
            </a:r>
            <a:r>
              <a:rPr lang="zh-CN" altLang="zh-CN" sz="2400" b="0" dirty="0"/>
              <a:t>记链接又称书签（</a:t>
            </a:r>
            <a:r>
              <a:rPr lang="en-US" altLang="zh-CN" sz="2400" b="0" dirty="0"/>
              <a:t>bookmark</a:t>
            </a:r>
            <a:r>
              <a:rPr lang="zh-CN" altLang="zh-CN" sz="2400" b="0" dirty="0"/>
              <a:t>），对于篇幅较大的网页，可以</a:t>
            </a:r>
            <a:r>
              <a:rPr lang="zh-CN" altLang="zh-CN" sz="2400" b="0" dirty="0" smtClean="0"/>
              <a:t>通过锚记链接</a:t>
            </a:r>
            <a:r>
              <a:rPr lang="zh-CN" altLang="en-US" sz="2400" b="0" dirty="0" smtClean="0"/>
              <a:t>实现页内的跳转</a:t>
            </a:r>
            <a:r>
              <a:rPr lang="zh-CN" altLang="zh-CN" sz="2400" b="0" dirty="0" smtClean="0"/>
              <a:t>。</a:t>
            </a:r>
            <a:endParaRPr lang="en-US" altLang="zh-CN" sz="2400" b="0" dirty="0" smtClean="0"/>
          </a:p>
          <a:p>
            <a:r>
              <a:rPr lang="zh-CN" altLang="zh-CN" sz="2400" b="0" dirty="0" smtClean="0"/>
              <a:t>创建</a:t>
            </a:r>
            <a:r>
              <a:rPr lang="zh-CN" altLang="zh-CN" sz="2400" b="0" dirty="0"/>
              <a:t>锚记链接的方法如下：</a:t>
            </a:r>
          </a:p>
          <a:p>
            <a:r>
              <a:rPr lang="zh-CN" altLang="zh-CN" sz="2400" b="0" dirty="0"/>
              <a:t>（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）将插入点置于想要标记的位置，单击“插入”</a:t>
            </a:r>
            <a:r>
              <a:rPr lang="en-US" altLang="zh-CN" sz="2400" b="0" dirty="0"/>
              <a:t>|</a:t>
            </a:r>
            <a:r>
              <a:rPr lang="zh-CN" altLang="zh-CN" sz="2400" b="0" dirty="0" smtClean="0"/>
              <a:t>“命名锚记”，</a:t>
            </a:r>
            <a:r>
              <a:rPr lang="zh-CN" altLang="zh-CN" sz="2400" b="0" dirty="0"/>
              <a:t>在打开的“命名锚记”对话框的“锚记名称”框中输入锚记名称，如“</a:t>
            </a:r>
            <a:r>
              <a:rPr lang="en-US" altLang="zh-CN" sz="2400" b="0" dirty="0"/>
              <a:t>bk1</a:t>
            </a:r>
            <a:r>
              <a:rPr lang="zh-CN" altLang="zh-CN" sz="2400" b="0" dirty="0"/>
              <a:t>”，【确定】；</a:t>
            </a:r>
          </a:p>
          <a:p>
            <a:r>
              <a:rPr lang="zh-CN" altLang="zh-CN" sz="2400" b="0" dirty="0"/>
              <a:t>（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）在文档窗口中选中需进行锚记链接的对象，在属性面板的“链接”框中输入“</a:t>
            </a:r>
            <a:r>
              <a:rPr lang="en-US" altLang="zh-CN" sz="2400" b="0" dirty="0"/>
              <a:t>#bk1</a:t>
            </a:r>
            <a:r>
              <a:rPr lang="zh-CN" altLang="zh-CN" sz="2400" b="0" dirty="0"/>
              <a:t>”；</a:t>
            </a:r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80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52930263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创建</a:t>
            </a:r>
            <a:r>
              <a:rPr lang="zh-CN" altLang="zh-CN" dirty="0"/>
              <a:t>框架结构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075240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 smtClean="0"/>
              <a:t>使用框架将</a:t>
            </a:r>
            <a:r>
              <a:rPr lang="zh-CN" altLang="zh-CN" dirty="0"/>
              <a:t>几个不同的网页文件显示在同一个浏览器</a:t>
            </a:r>
            <a:r>
              <a:rPr lang="zh-CN" altLang="zh-CN" dirty="0" smtClean="0"/>
              <a:t>窗口中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什么</a:t>
            </a:r>
            <a:r>
              <a:rPr lang="zh-CN" altLang="en-US" dirty="0"/>
              <a:t>是框架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一</a:t>
            </a:r>
            <a:r>
              <a:rPr lang="zh-CN" altLang="en-US" dirty="0"/>
              <a:t>个框架就是一个区域</a:t>
            </a:r>
            <a:r>
              <a:rPr lang="zh-CN" altLang="en-US" dirty="0" smtClean="0"/>
              <a:t>，在这个</a:t>
            </a:r>
            <a:r>
              <a:rPr lang="zh-CN" altLang="en-US" dirty="0"/>
              <a:t>区域内可以单独打开一个网页</a:t>
            </a:r>
            <a:r>
              <a:rPr lang="zh-CN" altLang="en-US" dirty="0" smtClean="0"/>
              <a:t>文档</a:t>
            </a:r>
            <a:endParaRPr lang="en-US" altLang="zh-CN" dirty="0" smtClean="0"/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多</a:t>
            </a:r>
            <a:r>
              <a:rPr lang="zh-CN" altLang="en-US" dirty="0"/>
              <a:t>个框架就把浏览器窗口分成多个区域，每个区域显示不同的网页</a:t>
            </a:r>
            <a:r>
              <a:rPr lang="zh-CN" altLang="en-US" dirty="0" smtClean="0"/>
              <a:t>文档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9EA237-66FE-41A7-B99C-174E6357FE39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81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63858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创建</a:t>
            </a:r>
            <a:r>
              <a:rPr lang="zh-CN" altLang="zh-CN" dirty="0"/>
              <a:t>框架结构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06293"/>
            <a:ext cx="5544616" cy="4824536"/>
          </a:xfrm>
        </p:spPr>
        <p:txBody>
          <a:bodyPr/>
          <a:lstStyle/>
          <a:p>
            <a:pPr>
              <a:lnSpc>
                <a:spcPts val="35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什么</a:t>
            </a:r>
            <a:r>
              <a:rPr lang="zh-CN" altLang="en-US" dirty="0"/>
              <a:t>是框架</a:t>
            </a:r>
          </a:p>
          <a:p>
            <a:pPr lvl="1">
              <a:lnSpc>
                <a:spcPts val="3500"/>
              </a:lnSpc>
            </a:pPr>
            <a:r>
              <a:rPr lang="zh-CN" altLang="en-US" dirty="0" smtClean="0"/>
              <a:t> 举例</a:t>
            </a:r>
            <a:endParaRPr lang="en-US" altLang="zh-CN" dirty="0" smtClean="0"/>
          </a:p>
          <a:p>
            <a:pPr marL="914400" lvl="2" indent="0">
              <a:lnSpc>
                <a:spcPts val="3500"/>
              </a:lnSpc>
              <a:buNone/>
            </a:pPr>
            <a:r>
              <a:rPr lang="zh-CN" altLang="en-US" dirty="0" smtClean="0"/>
              <a:t>框架</a:t>
            </a:r>
            <a:r>
              <a:rPr lang="zh-CN" altLang="en-US" dirty="0"/>
              <a:t>结构由</a:t>
            </a:r>
            <a:r>
              <a:rPr lang="en-US" altLang="zh-CN" dirty="0"/>
              <a:t>4</a:t>
            </a:r>
            <a:r>
              <a:rPr lang="zh-CN" altLang="en-US" dirty="0"/>
              <a:t>个网页文件</a:t>
            </a:r>
            <a:r>
              <a:rPr lang="zh-CN" altLang="en-US" dirty="0" smtClean="0"/>
              <a:t>组成</a:t>
            </a:r>
            <a:endParaRPr lang="en-US" altLang="zh-CN" dirty="0" smtClean="0"/>
          </a:p>
          <a:p>
            <a:pPr lvl="2">
              <a:lnSpc>
                <a:spcPts val="3500"/>
              </a:lnSpc>
            </a:pPr>
            <a:r>
              <a:rPr lang="zh-CN" altLang="en-US" dirty="0"/>
              <a:t>外</a:t>
            </a:r>
            <a:r>
              <a:rPr lang="zh-CN" altLang="zh-CN" dirty="0" smtClean="0"/>
              <a:t>部</a:t>
            </a:r>
            <a:r>
              <a:rPr lang="zh-CN" altLang="zh-CN" dirty="0"/>
              <a:t>的框架集是一个文件，图中用</a:t>
            </a:r>
            <a:r>
              <a:rPr lang="en-US" altLang="zh-CN" dirty="0"/>
              <a:t>index.html</a:t>
            </a:r>
            <a:r>
              <a:rPr lang="zh-CN" altLang="zh-CN" dirty="0"/>
              <a:t>命名</a:t>
            </a:r>
            <a:r>
              <a:rPr lang="zh-CN" altLang="zh-CN" dirty="0" smtClean="0"/>
              <a:t>。</a:t>
            </a:r>
            <a:endParaRPr lang="en-US" altLang="zh-CN" dirty="0" smtClean="0"/>
          </a:p>
          <a:p>
            <a:pPr lvl="2">
              <a:lnSpc>
                <a:spcPts val="3500"/>
              </a:lnSpc>
            </a:pPr>
            <a:r>
              <a:rPr lang="zh-CN" altLang="zh-CN" dirty="0" smtClean="0"/>
              <a:t>上</a:t>
            </a:r>
            <a:r>
              <a:rPr lang="zh-CN" altLang="zh-CN" dirty="0"/>
              <a:t>框架命名为</a:t>
            </a:r>
            <a:r>
              <a:rPr lang="en-US" altLang="zh-CN" dirty="0" err="1"/>
              <a:t>topframe</a:t>
            </a:r>
            <a:r>
              <a:rPr lang="zh-CN" altLang="zh-CN" dirty="0"/>
              <a:t>，显示网页</a:t>
            </a:r>
            <a:r>
              <a:rPr lang="en-US" altLang="zh-CN" dirty="0" smtClean="0"/>
              <a:t>A.html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>
              <a:lnSpc>
                <a:spcPts val="3500"/>
              </a:lnSpc>
            </a:pPr>
            <a:r>
              <a:rPr lang="zh-CN" altLang="zh-CN" dirty="0" smtClean="0"/>
              <a:t>左</a:t>
            </a:r>
            <a:r>
              <a:rPr lang="zh-CN" altLang="zh-CN" dirty="0"/>
              <a:t>框架命名为</a:t>
            </a:r>
            <a:r>
              <a:rPr lang="en-US" altLang="zh-CN" dirty="0" err="1"/>
              <a:t>leftframe</a:t>
            </a:r>
            <a:r>
              <a:rPr lang="zh-CN" altLang="zh-CN" dirty="0"/>
              <a:t>，显示网页</a:t>
            </a:r>
            <a:r>
              <a:rPr lang="en-US" altLang="zh-CN" dirty="0" smtClean="0"/>
              <a:t>B.html</a:t>
            </a:r>
            <a:r>
              <a:rPr lang="zh-CN" altLang="zh-CN" dirty="0" smtClean="0"/>
              <a:t>；</a:t>
            </a:r>
            <a:endParaRPr lang="en-US" altLang="zh-CN" dirty="0" smtClean="0"/>
          </a:p>
          <a:p>
            <a:pPr lvl="2">
              <a:lnSpc>
                <a:spcPts val="3500"/>
              </a:lnSpc>
            </a:pPr>
            <a:r>
              <a:rPr lang="zh-CN" altLang="zh-CN" dirty="0" smtClean="0"/>
              <a:t>右</a:t>
            </a:r>
            <a:r>
              <a:rPr lang="zh-CN" altLang="zh-CN" dirty="0"/>
              <a:t>框架命名为</a:t>
            </a:r>
            <a:r>
              <a:rPr lang="en-US" altLang="zh-CN" dirty="0"/>
              <a:t>mainframe</a:t>
            </a:r>
            <a:r>
              <a:rPr lang="zh-CN" altLang="zh-CN" dirty="0"/>
              <a:t>，显示网页</a:t>
            </a:r>
            <a:r>
              <a:rPr lang="en-US" altLang="zh-CN" dirty="0" smtClean="0"/>
              <a:t>C.html</a:t>
            </a:r>
            <a:r>
              <a:rPr lang="zh-CN" altLang="en-US" dirty="0"/>
              <a:t>；</a:t>
            </a: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89EA237-66FE-41A7-B99C-174E6357FE39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82</a:t>
            </a:fld>
            <a:endParaRPr lang="zh-CN" altLang="zh-CN"/>
          </a:p>
        </p:txBody>
      </p:sp>
      <p:grpSp>
        <p:nvGrpSpPr>
          <p:cNvPr id="6" name="组合 5"/>
          <p:cNvGrpSpPr>
            <a:grpSpLocks/>
          </p:cNvGrpSpPr>
          <p:nvPr/>
        </p:nvGrpSpPr>
        <p:grpSpPr>
          <a:xfrm>
            <a:off x="6026353" y="2060848"/>
            <a:ext cx="2578095" cy="3206122"/>
            <a:chOff x="0" y="0"/>
            <a:chExt cx="2218414" cy="278937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2218414" cy="2536466"/>
            </a:xfrm>
            <a:prstGeom prst="rect">
              <a:avLst/>
            </a:prstGeom>
          </p:spPr>
        </p:pic>
        <p:sp>
          <p:nvSpPr>
            <p:cNvPr id="8" name="文本框 965"/>
            <p:cNvSpPr txBox="1"/>
            <p:nvPr/>
          </p:nvSpPr>
          <p:spPr>
            <a:xfrm>
              <a:off x="1030459" y="2560320"/>
              <a:ext cx="158958" cy="22905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non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115000"/>
                </a:lnSpc>
                <a:spcAft>
                  <a:spcPts val="0"/>
                </a:spcAft>
              </a:pPr>
              <a:endParaRPr lang="zh-CN" sz="1050" kern="100" dirty="0">
                <a:effectLst/>
                <a:latin typeface="Times New Roman"/>
                <a:ea typeface="宋体"/>
                <a:cs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817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创建</a:t>
            </a:r>
            <a:r>
              <a:rPr lang="zh-CN" altLang="zh-CN" dirty="0"/>
              <a:t>框架结构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ctr">
              <a:lnSpc>
                <a:spcPct val="150000"/>
              </a:lnSpc>
            </a:pPr>
            <a:r>
              <a:rPr lang="en-US" altLang="zh-CN" dirty="0" smtClean="0">
                <a:latin typeface="+mn-ea"/>
              </a:rPr>
              <a:t>2.</a:t>
            </a:r>
            <a:r>
              <a:rPr lang="zh-CN" altLang="zh-CN" dirty="0" smtClean="0">
                <a:latin typeface="+mn-ea"/>
              </a:rPr>
              <a:t>创建</a:t>
            </a:r>
            <a:r>
              <a:rPr lang="zh-CN" altLang="zh-CN" dirty="0">
                <a:latin typeface="+mn-ea"/>
              </a:rPr>
              <a:t>框架结构</a:t>
            </a:r>
          </a:p>
          <a:p>
            <a:pPr lvl="1">
              <a:lnSpc>
                <a:spcPct val="150000"/>
              </a:lnSpc>
            </a:pPr>
            <a:r>
              <a:rPr lang="zh-CN" altLang="zh-CN" dirty="0" smtClean="0"/>
              <a:t>单击</a:t>
            </a:r>
            <a:r>
              <a:rPr lang="zh-CN" altLang="zh-CN" dirty="0"/>
              <a:t>菜单“插入”</a:t>
            </a:r>
            <a:r>
              <a:rPr lang="en-US" altLang="zh-CN" dirty="0"/>
              <a:t>|</a:t>
            </a:r>
            <a:r>
              <a:rPr lang="zh-CN" altLang="zh-CN" dirty="0"/>
              <a:t>“</a:t>
            </a:r>
            <a:r>
              <a:rPr lang="en-US" altLang="zh-CN" dirty="0"/>
              <a:t>HTML</a:t>
            </a:r>
            <a:r>
              <a:rPr lang="zh-CN" altLang="zh-CN" dirty="0"/>
              <a:t>”</a:t>
            </a:r>
            <a:r>
              <a:rPr lang="en-US" altLang="zh-CN" dirty="0"/>
              <a:t>|</a:t>
            </a:r>
            <a:r>
              <a:rPr lang="zh-CN" altLang="zh-CN" dirty="0"/>
              <a:t>“框架”，在“框架”的下级菜单中选择所需框架</a:t>
            </a:r>
            <a:r>
              <a:rPr lang="zh-CN" altLang="zh-CN" dirty="0" smtClean="0"/>
              <a:t>结构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zh-CN" dirty="0"/>
              <a:t>使用框架属性面板可以查看和设置框架属性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E9AAF70-BC48-433C-B550-A04D2152665B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83</a:t>
            </a:fld>
            <a:endParaRPr lang="zh-CN" altLang="zh-CN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732" y="4077072"/>
            <a:ext cx="7308304" cy="979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5301208"/>
            <a:ext cx="7308304" cy="979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7594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zh-CN" dirty="0" smtClean="0"/>
              <a:t>使用</a:t>
            </a:r>
            <a:r>
              <a:rPr lang="zh-CN" altLang="zh-CN" dirty="0"/>
              <a:t>框架结构设计网页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363272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例</a:t>
            </a:r>
            <a:r>
              <a:rPr lang="en-US" altLang="zh-CN" dirty="0" smtClean="0"/>
              <a:t>: </a:t>
            </a:r>
            <a:r>
              <a:rPr lang="zh-CN" altLang="zh-CN" dirty="0"/>
              <a:t>使用框架结构布局页面</a:t>
            </a:r>
          </a:p>
          <a:p>
            <a:pPr lvl="1" eaLnBrk="0" hangingPunct="0">
              <a:lnSpc>
                <a:spcPct val="150000"/>
              </a:lnSpc>
            </a:pPr>
            <a:r>
              <a:rPr lang="zh-CN" altLang="zh-CN" dirty="0" smtClean="0"/>
              <a:t>使用</a:t>
            </a:r>
            <a:r>
              <a:rPr lang="zh-CN" altLang="zh-CN" dirty="0"/>
              <a:t>框架结构对页面布局，制作本站点“常见眼病”栏目</a:t>
            </a:r>
            <a:r>
              <a:rPr lang="zh-CN" altLang="zh-CN" dirty="0" smtClean="0"/>
              <a:t>网页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351D59-F4EC-43BE-ACAC-5DB6E1BE52C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84</a:t>
            </a:fld>
            <a:endParaRPr lang="zh-CN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242005"/>
            <a:ext cx="5709320" cy="34273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737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147248" cy="5904656"/>
          </a:xfrm>
        </p:spPr>
        <p:txBody>
          <a:bodyPr/>
          <a:lstStyle/>
          <a:p>
            <a:pPr fontAlgn="ctr"/>
            <a:r>
              <a:rPr lang="zh-CN" altLang="zh-CN" sz="2400" b="0" dirty="0"/>
              <a:t>① 复制素材</a:t>
            </a:r>
            <a:r>
              <a:rPr lang="zh-CN" altLang="zh-CN" sz="2400" b="0" dirty="0" smtClean="0"/>
              <a:t>：“</a:t>
            </a:r>
            <a:r>
              <a:rPr lang="en-US" altLang="zh-CN" sz="2400" b="0" dirty="0"/>
              <a:t>bnz</a:t>
            </a:r>
            <a:r>
              <a:rPr lang="en-US" altLang="zh-CN" sz="2400" b="0" dirty="0" smtClean="0"/>
              <a:t>.html</a:t>
            </a:r>
            <a:r>
              <a:rPr lang="zh-CN" altLang="zh-CN" sz="2400" b="0" dirty="0" smtClean="0"/>
              <a:t>”</a:t>
            </a:r>
            <a:r>
              <a:rPr lang="zh-CN" altLang="en-US" sz="2400" b="0" dirty="0" smtClean="0"/>
              <a:t>，</a:t>
            </a:r>
            <a:r>
              <a:rPr lang="zh-CN" altLang="zh-CN" sz="2400" b="0" dirty="0"/>
              <a:t> 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qgy.html</a:t>
            </a:r>
            <a:r>
              <a:rPr lang="zh-CN" altLang="zh-CN" sz="2400" b="0" dirty="0"/>
              <a:t>” </a:t>
            </a:r>
            <a:r>
              <a:rPr lang="zh-CN" altLang="zh-CN" sz="2400" b="0" dirty="0" smtClean="0"/>
              <a:t>“</a:t>
            </a:r>
            <a:r>
              <a:rPr lang="en-US" altLang="zh-CN" sz="2400" b="0" dirty="0"/>
              <a:t>hyb</a:t>
            </a:r>
            <a:r>
              <a:rPr lang="en-US" altLang="zh-CN" sz="2400" b="0" dirty="0" smtClean="0"/>
              <a:t>.html</a:t>
            </a:r>
            <a:r>
              <a:rPr lang="zh-CN" altLang="zh-CN" sz="2400" b="0" dirty="0"/>
              <a:t>” </a:t>
            </a:r>
            <a:r>
              <a:rPr lang="en-US" altLang="zh-CN" sz="2400" b="0" dirty="0" smtClean="0"/>
              <a:t> 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jsyys.html</a:t>
            </a:r>
            <a:r>
              <a:rPr lang="zh-CN" altLang="zh-CN" sz="2400" b="0" dirty="0"/>
              <a:t>”</a:t>
            </a:r>
            <a:r>
              <a:rPr lang="en-US" altLang="zh-CN" sz="2400" b="0" dirty="0"/>
              <a:t>4</a:t>
            </a:r>
            <a:r>
              <a:rPr lang="zh-CN" altLang="zh-CN" sz="2400" b="0" dirty="0"/>
              <a:t>个文件复制到</a:t>
            </a:r>
            <a:r>
              <a:rPr lang="en-US" altLang="zh-CN" sz="2400" b="0" dirty="0" err="1"/>
              <a:t>cjyb</a:t>
            </a:r>
            <a:r>
              <a:rPr lang="zh-CN" altLang="zh-CN" sz="2400" b="0" dirty="0"/>
              <a:t>文件夹中。</a:t>
            </a:r>
          </a:p>
          <a:p>
            <a:r>
              <a:rPr lang="zh-CN" altLang="zh-CN" sz="2400" b="0" dirty="0"/>
              <a:t>② 创建框架结构网页：新建一个</a:t>
            </a:r>
            <a:r>
              <a:rPr lang="en-US" altLang="zh-CN" sz="2400" b="0" dirty="0"/>
              <a:t>HTML</a:t>
            </a:r>
            <a:r>
              <a:rPr lang="zh-CN" altLang="zh-CN" sz="2400" b="0" dirty="0"/>
              <a:t>文件，然后单击菜单“插入”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</a:t>
            </a:r>
            <a:r>
              <a:rPr lang="en-US" altLang="zh-CN" sz="2400" b="0" dirty="0"/>
              <a:t>HTML</a:t>
            </a:r>
            <a:r>
              <a:rPr lang="zh-CN" altLang="zh-CN" sz="2400" b="0" dirty="0"/>
              <a:t>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“框架”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“上方及左侧嵌套”，在弹出的“框架标签辅助功能属性”对话框中直接单击【确定】按钮，</a:t>
            </a: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85</a:t>
            </a:fld>
            <a:endParaRPr lang="zh-CN" altLang="zh-CN"/>
          </a:p>
        </p:txBody>
      </p:sp>
      <p:pic>
        <p:nvPicPr>
          <p:cNvPr id="6" name="图片 5" descr="C:\Users\chen\AppData\Local\Temp\SNAGHTML1f7916f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924944"/>
            <a:ext cx="4536504" cy="30957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82121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76672"/>
            <a:ext cx="8147248" cy="5760640"/>
          </a:xfrm>
        </p:spPr>
        <p:txBody>
          <a:bodyPr/>
          <a:lstStyle/>
          <a:p>
            <a:r>
              <a:rPr lang="zh-CN" altLang="zh-CN" sz="2400" b="0" dirty="0"/>
              <a:t>③ 设置框架的高度和宽度：在文档窗口中单击框架中间的水平边框，在框架集属性面板中，设置“行”为</a:t>
            </a:r>
            <a:r>
              <a:rPr lang="en-US" altLang="zh-CN" sz="2400" b="0" dirty="0"/>
              <a:t>140</a:t>
            </a:r>
            <a:r>
              <a:rPr lang="zh-CN" altLang="zh-CN" sz="2400" b="0" dirty="0"/>
              <a:t>像素、“边框宽度”为</a:t>
            </a:r>
            <a:r>
              <a:rPr lang="zh-CN" altLang="zh-CN" sz="2400" b="0" dirty="0" smtClean="0"/>
              <a:t>“</a:t>
            </a:r>
            <a:r>
              <a:rPr lang="en-US" altLang="zh-CN" sz="2400" b="0" dirty="0"/>
              <a:t>0</a:t>
            </a:r>
            <a:r>
              <a:rPr lang="zh-CN" altLang="zh-CN" sz="2400" b="0" dirty="0" smtClean="0"/>
              <a:t>”</a:t>
            </a:r>
            <a:r>
              <a:rPr lang="zh-CN" altLang="zh-CN" sz="2400" b="0" dirty="0"/>
              <a:t>、“边框”设置为否，</a:t>
            </a:r>
            <a:r>
              <a:rPr lang="zh-CN" altLang="zh-CN" sz="2400" b="0" dirty="0" smtClean="0"/>
              <a:t>如</a:t>
            </a:r>
            <a:r>
              <a:rPr lang="zh-CN" altLang="en-US" sz="2400" b="0" dirty="0" smtClean="0"/>
              <a:t>上</a:t>
            </a:r>
            <a:r>
              <a:rPr lang="zh-CN" altLang="zh-CN" sz="2400" b="0" dirty="0" smtClean="0"/>
              <a:t>图所</a:t>
            </a:r>
            <a:r>
              <a:rPr lang="zh-CN" altLang="zh-CN" sz="2400" b="0" dirty="0"/>
              <a:t>示。再单击框架中间的垂直边框，在框架集属性面板中设置“列”为</a:t>
            </a:r>
            <a:r>
              <a:rPr lang="en-US" altLang="zh-CN" sz="2400" b="0" dirty="0"/>
              <a:t>200</a:t>
            </a:r>
            <a:r>
              <a:rPr lang="zh-CN" altLang="zh-CN" sz="2400" b="0" dirty="0"/>
              <a:t>像素，“边框”及“边框宽度”设置同上，</a:t>
            </a:r>
            <a:r>
              <a:rPr lang="zh-CN" altLang="zh-CN" sz="2400" b="0" dirty="0" smtClean="0"/>
              <a:t>如</a:t>
            </a:r>
            <a:r>
              <a:rPr lang="zh-CN" altLang="en-US" sz="2400" b="0" dirty="0" smtClean="0"/>
              <a:t>下图</a:t>
            </a:r>
            <a:r>
              <a:rPr lang="zh-CN" altLang="zh-CN" sz="2400" b="0" dirty="0" smtClean="0"/>
              <a:t>所</a:t>
            </a:r>
            <a:r>
              <a:rPr lang="zh-CN" altLang="zh-CN" sz="2400" b="0" dirty="0"/>
              <a:t>示。</a:t>
            </a:r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86</a:t>
            </a:fld>
            <a:endParaRPr lang="zh-CN" altLang="zh-C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45" y="3429000"/>
            <a:ext cx="6073775" cy="1189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8545" y="5013176"/>
            <a:ext cx="6103937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52588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147248" cy="5832648"/>
          </a:xfrm>
        </p:spPr>
        <p:txBody>
          <a:bodyPr/>
          <a:lstStyle/>
          <a:p>
            <a:r>
              <a:rPr lang="zh-CN" altLang="zh-CN" sz="2400" b="0" dirty="0" smtClean="0"/>
              <a:t>④ </a:t>
            </a:r>
            <a:r>
              <a:rPr lang="zh-CN" altLang="zh-CN" sz="2400" b="0" dirty="0"/>
              <a:t>设置框架的边界：单击菜单“窗口”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“框架”，打开框架面</a:t>
            </a:r>
            <a:r>
              <a:rPr lang="zh-CN" altLang="zh-CN" sz="2400" b="0" dirty="0" smtClean="0"/>
              <a:t>板。</a:t>
            </a:r>
            <a:r>
              <a:rPr lang="zh-CN" altLang="zh-CN" sz="2400" b="0" dirty="0"/>
              <a:t>单击框架面板中的“</a:t>
            </a:r>
            <a:r>
              <a:rPr lang="en-US" altLang="zh-CN" sz="2400" b="0" dirty="0" err="1"/>
              <a:t>topFrame</a:t>
            </a:r>
            <a:r>
              <a:rPr lang="zh-CN" altLang="zh-CN" sz="2400" b="0" dirty="0"/>
              <a:t>”框架，在框架属性面板中，设置“边界宽度”和“边界高度”均为“</a:t>
            </a:r>
            <a:r>
              <a:rPr lang="en-US" altLang="zh-CN" sz="2400" b="0" dirty="0"/>
              <a:t>0</a:t>
            </a:r>
            <a:r>
              <a:rPr lang="zh-CN" altLang="zh-CN" sz="2400" b="0" dirty="0"/>
              <a:t>”，</a:t>
            </a:r>
            <a:r>
              <a:rPr lang="zh-CN" altLang="zh-CN" sz="2400" b="0" dirty="0" smtClean="0"/>
              <a:t>如</a:t>
            </a:r>
            <a:r>
              <a:rPr lang="zh-CN" altLang="en-US" sz="2400" b="0" dirty="0" smtClean="0"/>
              <a:t>上</a:t>
            </a:r>
            <a:r>
              <a:rPr lang="zh-CN" altLang="zh-CN" sz="2400" b="0" dirty="0" smtClean="0"/>
              <a:t>图所</a:t>
            </a:r>
            <a:r>
              <a:rPr lang="zh-CN" altLang="zh-CN" sz="2400" b="0" dirty="0"/>
              <a:t>示。单击框架面板中的“</a:t>
            </a:r>
            <a:r>
              <a:rPr lang="en-US" altLang="zh-CN" sz="2400" b="0" dirty="0" err="1"/>
              <a:t>leftFrame</a:t>
            </a:r>
            <a:r>
              <a:rPr lang="zh-CN" altLang="zh-CN" sz="2400" b="0" dirty="0"/>
              <a:t>”框架，在框架属性面板中设置“边界宽度”设为“</a:t>
            </a:r>
            <a:r>
              <a:rPr lang="en-US" altLang="zh-CN" sz="2400" b="0" dirty="0"/>
              <a:t>0</a:t>
            </a:r>
            <a:r>
              <a:rPr lang="zh-CN" altLang="zh-CN" sz="2400" b="0" dirty="0"/>
              <a:t>”、“边界高度”为“</a:t>
            </a:r>
            <a:r>
              <a:rPr lang="en-US" altLang="zh-CN" sz="2400" b="0" dirty="0"/>
              <a:t>30</a:t>
            </a:r>
            <a:r>
              <a:rPr lang="zh-CN" altLang="zh-CN" sz="2400" b="0" dirty="0"/>
              <a:t>”，</a:t>
            </a:r>
            <a:r>
              <a:rPr lang="zh-CN" altLang="zh-CN" sz="2400" b="0" dirty="0" smtClean="0"/>
              <a:t>如</a:t>
            </a:r>
            <a:r>
              <a:rPr lang="zh-CN" altLang="en-US" sz="2400" b="0" dirty="0" smtClean="0"/>
              <a:t>下</a:t>
            </a:r>
            <a:r>
              <a:rPr lang="zh-CN" altLang="zh-CN" sz="2400" b="0" dirty="0" smtClean="0"/>
              <a:t>图所</a:t>
            </a:r>
            <a:r>
              <a:rPr lang="zh-CN" altLang="zh-CN" sz="2400" b="0" dirty="0"/>
              <a:t>示。 </a:t>
            </a: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87</a:t>
            </a:fld>
            <a:endParaRPr lang="zh-CN" altLang="zh-CN"/>
          </a:p>
        </p:txBody>
      </p:sp>
      <p:pic>
        <p:nvPicPr>
          <p:cNvPr id="6" name="图片 5" descr="C:\Users\chen\AppData\Local\Temp\SNAGHTML1fe9ce4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8642" y="2996952"/>
            <a:ext cx="5928516" cy="1296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3764" y="4653136"/>
            <a:ext cx="5928516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2192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219256" cy="5904656"/>
          </a:xfrm>
        </p:spPr>
        <p:txBody>
          <a:bodyPr/>
          <a:lstStyle/>
          <a:p>
            <a:r>
              <a:rPr lang="zh-CN" altLang="zh-CN" sz="2400" b="0" dirty="0"/>
              <a:t>⑤ 插入顶部框架页面：在顶部框架</a:t>
            </a:r>
            <a:r>
              <a:rPr lang="zh-CN" altLang="zh-CN" sz="2400" b="0" dirty="0" smtClean="0"/>
              <a:t>中插入</a:t>
            </a:r>
            <a:r>
              <a:rPr lang="en-US" altLang="zh-CN" sz="2400" b="0" dirty="0"/>
              <a:t>images</a:t>
            </a:r>
            <a:r>
              <a:rPr lang="zh-CN" altLang="zh-CN" sz="2400" b="0" dirty="0"/>
              <a:t>文件夹中的素材文件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cjyb-1.jpg</a:t>
            </a:r>
            <a:r>
              <a:rPr lang="zh-CN" altLang="zh-CN" sz="2400" b="0" dirty="0"/>
              <a:t>”</a:t>
            </a:r>
            <a:r>
              <a:rPr lang="zh-CN" altLang="zh-CN" sz="2400" b="0" dirty="0" smtClean="0"/>
              <a:t>。</a:t>
            </a:r>
            <a:endParaRPr lang="en-US" altLang="zh-CN" sz="2400" b="0" dirty="0" smtClean="0"/>
          </a:p>
          <a:p>
            <a:r>
              <a:rPr lang="zh-CN" altLang="zh-CN" sz="2400" b="0" dirty="0"/>
              <a:t>⑥ 插入左框架页面：在左侧框架中插入一个</a:t>
            </a:r>
            <a:r>
              <a:rPr lang="en-US" altLang="zh-CN" sz="2400" b="0" dirty="0"/>
              <a:t>6</a:t>
            </a:r>
            <a:r>
              <a:rPr lang="zh-CN" altLang="zh-CN" sz="2400" b="0" dirty="0"/>
              <a:t>行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列、宽度</a:t>
            </a:r>
            <a:r>
              <a:rPr lang="en-US" altLang="zh-CN" sz="2400" b="0" dirty="0"/>
              <a:t>100%</a:t>
            </a:r>
            <a:r>
              <a:rPr lang="zh-CN" altLang="zh-CN" sz="2400" b="0" dirty="0"/>
              <a:t>、其余为</a:t>
            </a:r>
            <a:r>
              <a:rPr lang="en-US" altLang="zh-CN" sz="2400" b="0" dirty="0"/>
              <a:t>0</a:t>
            </a:r>
            <a:r>
              <a:rPr lang="zh-CN" altLang="zh-CN" sz="2400" b="0" dirty="0"/>
              <a:t>的表格；在单元格中输入“近视和远视”、“青光眼”、“红眼病”、“白内障”和“主页”；</a:t>
            </a:r>
            <a:r>
              <a:rPr lang="en-US" altLang="zh-CN" sz="2400" b="0" dirty="0"/>
              <a:t>CSS</a:t>
            </a:r>
            <a:r>
              <a:rPr lang="zh-CN" altLang="zh-CN" sz="2400" b="0" dirty="0"/>
              <a:t>样式为华文琥珀字体、大小</a:t>
            </a:r>
            <a:r>
              <a:rPr lang="en-US" altLang="zh-CN" sz="2400" b="0" dirty="0"/>
              <a:t>20</a:t>
            </a:r>
            <a:r>
              <a:rPr lang="zh-CN" altLang="zh-CN" sz="2400" b="0" dirty="0"/>
              <a:t>、蓝色（</a:t>
            </a:r>
            <a:r>
              <a:rPr lang="en-US" altLang="zh-CN" sz="2400" b="0" dirty="0"/>
              <a:t>#00C</a:t>
            </a:r>
            <a:r>
              <a:rPr lang="zh-CN" altLang="zh-CN" sz="2400" b="0" dirty="0"/>
              <a:t>）；各单元格高度为</a:t>
            </a:r>
            <a:r>
              <a:rPr lang="en-US" altLang="zh-CN" sz="2400" b="0" dirty="0"/>
              <a:t>50</a:t>
            </a:r>
            <a:r>
              <a:rPr lang="zh-CN" altLang="zh-CN" sz="2400" b="0" dirty="0"/>
              <a:t>，页面背景颜色为</a:t>
            </a:r>
            <a:r>
              <a:rPr lang="en-US" altLang="zh-CN" sz="2400" b="0" dirty="0"/>
              <a:t>#</a:t>
            </a:r>
            <a:r>
              <a:rPr lang="en-US" altLang="zh-CN" sz="2400" b="0" dirty="0" smtClean="0"/>
              <a:t>EEFFFB</a:t>
            </a:r>
            <a:r>
              <a:rPr lang="zh-CN" altLang="zh-CN" sz="2400" b="0" dirty="0" smtClean="0"/>
              <a:t>。</a:t>
            </a:r>
            <a:endParaRPr lang="zh-CN" altLang="zh-CN" sz="2400" b="0" dirty="0"/>
          </a:p>
          <a:p>
            <a:endParaRPr lang="zh-CN" altLang="zh-CN" sz="2400" b="0" dirty="0"/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88</a:t>
            </a:fld>
            <a:endParaRPr lang="zh-CN" altLang="zh-CN"/>
          </a:p>
        </p:txBody>
      </p:sp>
      <p:pic>
        <p:nvPicPr>
          <p:cNvPr id="8" name="图片 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43808" y="3356992"/>
            <a:ext cx="4248472" cy="2882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5403477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075240" cy="5832648"/>
          </a:xfrm>
        </p:spPr>
        <p:txBody>
          <a:bodyPr/>
          <a:lstStyle/>
          <a:p>
            <a:pPr fontAlgn="ctr">
              <a:lnSpc>
                <a:spcPts val="3500"/>
              </a:lnSpc>
            </a:pPr>
            <a:r>
              <a:rPr lang="zh-CN" altLang="zh-CN" sz="2400" b="0" dirty="0"/>
              <a:t>⑦ 设置导航链接：选中左框架中的文本“近视和远视”，设置超链接，链接到页面文件</a:t>
            </a:r>
            <a:r>
              <a:rPr lang="zh-CN" altLang="zh-CN" sz="2400" b="0" dirty="0" smtClean="0"/>
              <a:t>“</a:t>
            </a:r>
            <a:r>
              <a:rPr lang="en-US" altLang="zh-CN" sz="2400" b="0" dirty="0"/>
              <a:t>jsyys</a:t>
            </a:r>
            <a:r>
              <a:rPr lang="en-US" altLang="zh-CN" sz="2400" b="0" dirty="0" smtClean="0"/>
              <a:t>.html</a:t>
            </a:r>
            <a:r>
              <a:rPr lang="zh-CN" altLang="zh-CN" sz="2400" b="0" dirty="0"/>
              <a:t>”，“目标”选“</a:t>
            </a:r>
            <a:r>
              <a:rPr lang="en-US" altLang="zh-CN" sz="2400" b="0" dirty="0" err="1"/>
              <a:t>mainFrame</a:t>
            </a:r>
            <a:r>
              <a:rPr lang="zh-CN" altLang="zh-CN" sz="2400" b="0" dirty="0"/>
              <a:t>”，设置“青光眼”链接到页面文件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qgy.html</a:t>
            </a:r>
            <a:r>
              <a:rPr lang="zh-CN" altLang="zh-CN" sz="2400" b="0" dirty="0"/>
              <a:t>”</a:t>
            </a:r>
            <a:r>
              <a:rPr lang="zh-CN" altLang="zh-CN" sz="2400" b="0" dirty="0" smtClean="0"/>
              <a:t>、</a:t>
            </a:r>
            <a:r>
              <a:rPr lang="zh-CN" altLang="en-US" sz="2400" b="0" dirty="0" smtClean="0"/>
              <a:t>同样设置</a:t>
            </a:r>
            <a:r>
              <a:rPr lang="zh-CN" altLang="zh-CN" sz="2400" b="0" dirty="0" smtClean="0"/>
              <a:t>“红眼病”</a:t>
            </a:r>
            <a:r>
              <a:rPr lang="zh-CN" altLang="en-US" sz="2400" b="0" dirty="0" smtClean="0"/>
              <a:t>，</a:t>
            </a:r>
            <a:r>
              <a:rPr lang="zh-CN" altLang="zh-CN" sz="2400" b="0" dirty="0" smtClean="0"/>
              <a:t>“白内障”</a:t>
            </a:r>
            <a:r>
              <a:rPr lang="zh-CN" altLang="en-US" sz="2400" b="0" dirty="0" smtClean="0"/>
              <a:t>的</a:t>
            </a:r>
            <a:r>
              <a:rPr lang="zh-CN" altLang="zh-CN" sz="2400" b="0" dirty="0" smtClean="0"/>
              <a:t>链接”</a:t>
            </a:r>
            <a:r>
              <a:rPr lang="zh-CN" altLang="zh-CN" sz="2400" b="0" dirty="0"/>
              <a:t>，“主页”链接到本站点主页“</a:t>
            </a:r>
            <a:r>
              <a:rPr lang="en-US" altLang="zh-CN" sz="2400" b="0" dirty="0"/>
              <a:t>index.html</a:t>
            </a:r>
            <a:r>
              <a:rPr lang="zh-CN" altLang="zh-CN" sz="2400" b="0" dirty="0"/>
              <a:t>”，“目标”选“</a:t>
            </a:r>
            <a:r>
              <a:rPr lang="en-US" altLang="zh-CN" sz="2400" b="0" dirty="0"/>
              <a:t>_parent</a:t>
            </a:r>
            <a:r>
              <a:rPr lang="zh-CN" altLang="zh-CN" sz="2400" b="0" dirty="0"/>
              <a:t>”。</a:t>
            </a:r>
          </a:p>
          <a:p>
            <a:pPr fontAlgn="ctr">
              <a:lnSpc>
                <a:spcPts val="3500"/>
              </a:lnSpc>
            </a:pPr>
            <a:r>
              <a:rPr lang="zh-CN" altLang="zh-CN" sz="2400" b="0" dirty="0"/>
              <a:t>⑧ 制作主框架页面：将素材文件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cjyb-text.docx</a:t>
            </a:r>
            <a:r>
              <a:rPr lang="zh-CN" altLang="zh-CN" sz="2400" b="0" dirty="0"/>
              <a:t>”中的内容复制到主框架中，并设置页面背景色为</a:t>
            </a:r>
            <a:r>
              <a:rPr lang="en-US" altLang="zh-CN" sz="2400" b="0" dirty="0"/>
              <a:t>#B9EEFF</a:t>
            </a:r>
            <a:r>
              <a:rPr lang="zh-CN" altLang="zh-CN" sz="2400" b="0" dirty="0" smtClean="0"/>
              <a:t>；</a:t>
            </a:r>
            <a:endParaRPr lang="en-US" altLang="zh-CN" sz="2400" b="0" dirty="0" smtClean="0"/>
          </a:p>
          <a:p>
            <a:pPr fontAlgn="ctr">
              <a:lnSpc>
                <a:spcPts val="3500"/>
              </a:lnSpc>
            </a:pPr>
            <a:r>
              <a:rPr lang="zh-CN" altLang="zh-CN" sz="2400" b="0" dirty="0" smtClean="0"/>
              <a:t>⑨</a:t>
            </a:r>
            <a:r>
              <a:rPr lang="en-US" altLang="zh-CN" sz="2400" b="0" dirty="0"/>
              <a:t> </a:t>
            </a:r>
            <a:r>
              <a:rPr lang="zh-CN" altLang="en-US" sz="2400" b="0" dirty="0" smtClean="0"/>
              <a:t>插入主框架页面图像：</a:t>
            </a:r>
            <a:r>
              <a:rPr lang="zh-CN" altLang="zh-CN" sz="2400" b="0" dirty="0" smtClean="0"/>
              <a:t>单击</a:t>
            </a:r>
            <a:r>
              <a:rPr lang="zh-CN" altLang="zh-CN" sz="2400" b="0" dirty="0"/>
              <a:t>菜单“插入”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“图像”，插入素材</a:t>
            </a:r>
            <a:r>
              <a:rPr lang="zh-CN" altLang="zh-CN" sz="2400" b="0" dirty="0" smtClean="0"/>
              <a:t>“</a:t>
            </a:r>
            <a:r>
              <a:rPr lang="en-US" altLang="zh-CN" sz="2400" b="0" dirty="0" smtClean="0"/>
              <a:t>cjyb_2.jpg</a:t>
            </a:r>
            <a:r>
              <a:rPr lang="zh-CN" altLang="zh-CN" sz="2400" b="0" dirty="0"/>
              <a:t>”，右击插入的图像，在快捷菜单中单击“对齐”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“右对齐”</a:t>
            </a:r>
            <a:r>
              <a:rPr lang="zh-CN" altLang="zh-CN" sz="2400" dirty="0"/>
              <a:t>。</a:t>
            </a:r>
            <a:endParaRPr lang="zh-CN" altLang="zh-CN" sz="2400" b="0" dirty="0"/>
          </a:p>
          <a:p>
            <a:pPr>
              <a:lnSpc>
                <a:spcPts val="3500"/>
              </a:lnSpc>
            </a:pPr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89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259488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  </a:t>
            </a:r>
            <a:r>
              <a:rPr lang="zh-CN" altLang="en-US" dirty="0"/>
              <a:t>网页与网站设计</a:t>
            </a:r>
            <a:endParaRPr lang="zh-CN" altLang="en-US" dirty="0">
              <a:latin typeface="+mj-ea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412776"/>
            <a:ext cx="7787208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/>
              <a:t>网页是网站构成的基本元素，设计网页的第一步是设计版面、布局网页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/>
              <a:t>1. </a:t>
            </a:r>
            <a:r>
              <a:rPr lang="zh-CN" altLang="en-US" dirty="0" smtClean="0"/>
              <a:t>网页</a:t>
            </a:r>
            <a:r>
              <a:rPr lang="zh-CN" altLang="en-US" dirty="0"/>
              <a:t>布局 </a:t>
            </a:r>
          </a:p>
          <a:p>
            <a:pPr lvl="1">
              <a:lnSpc>
                <a:spcPct val="150000"/>
              </a:lnSpc>
            </a:pPr>
            <a:r>
              <a:rPr lang="zh-CN" altLang="en-US" dirty="0" smtClean="0"/>
              <a:t>网页</a:t>
            </a:r>
            <a:r>
              <a:rPr lang="zh-CN" altLang="en-US" dirty="0"/>
              <a:t>布局就是以最适合浏览的方式，合理地安排网页各版块的位置，使网页变得赏心悦目的</a:t>
            </a:r>
            <a:r>
              <a:rPr lang="zh-CN" altLang="en-US" dirty="0" smtClean="0"/>
              <a:t>过程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7BA399-0A61-46D0-90DF-7A369D2BED9A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9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506423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12776"/>
            <a:ext cx="8003232" cy="4824536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2400" b="0" dirty="0"/>
              <a:t>(10) </a:t>
            </a:r>
            <a:r>
              <a:rPr lang="zh-CN" altLang="zh-CN" sz="2400" b="0" dirty="0"/>
              <a:t>保存文件：单击菜单“文件”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“保存全部”，保存框架结构的所有网页文件，依次命名为“</a:t>
            </a:r>
            <a:r>
              <a:rPr lang="en-US" altLang="zh-CN" sz="2400" b="0" dirty="0"/>
              <a:t>kuangjia.html</a:t>
            </a:r>
            <a:r>
              <a:rPr lang="zh-CN" altLang="zh-CN" sz="2400" b="0" dirty="0"/>
              <a:t>”（保存的第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个文件，对应整个框架集文件）、“</a:t>
            </a:r>
            <a:r>
              <a:rPr lang="en-US" altLang="zh-CN" sz="2400" b="0" dirty="0"/>
              <a:t>main.html</a:t>
            </a:r>
            <a:r>
              <a:rPr lang="zh-CN" altLang="zh-CN" sz="2400" b="0" dirty="0"/>
              <a:t>”（对应框架面板中的主框架</a:t>
            </a:r>
            <a:r>
              <a:rPr lang="en-US" altLang="zh-CN" sz="2400" b="0" dirty="0" err="1"/>
              <a:t>mainFrame</a:t>
            </a:r>
            <a:r>
              <a:rPr lang="zh-CN" altLang="zh-CN" sz="2400" b="0" dirty="0"/>
              <a:t>）、“</a:t>
            </a:r>
            <a:r>
              <a:rPr lang="en-US" altLang="zh-CN" sz="2400" b="0" dirty="0"/>
              <a:t>left.htm</a:t>
            </a:r>
            <a:r>
              <a:rPr lang="zh-CN" altLang="zh-CN" sz="2400" b="0" dirty="0"/>
              <a:t>”（对应左框架</a:t>
            </a:r>
            <a:r>
              <a:rPr lang="en-US" altLang="zh-CN" sz="2400" b="0" dirty="0" err="1"/>
              <a:t>leftFrame</a:t>
            </a:r>
            <a:r>
              <a:rPr lang="zh-CN" altLang="zh-CN" sz="2400" b="0" dirty="0"/>
              <a:t>）和“</a:t>
            </a:r>
            <a:r>
              <a:rPr lang="en-US" altLang="zh-CN" sz="2400" b="0" dirty="0"/>
              <a:t>top.htm</a:t>
            </a:r>
            <a:r>
              <a:rPr lang="zh-CN" altLang="zh-CN" sz="2400" b="0" dirty="0"/>
              <a:t>”（对应顶部框架</a:t>
            </a:r>
            <a:r>
              <a:rPr lang="en-US" altLang="zh-CN" sz="2400" b="0" dirty="0" err="1"/>
              <a:t>topFrame</a:t>
            </a:r>
            <a:r>
              <a:rPr lang="zh-CN" altLang="zh-CN" sz="2400" b="0" dirty="0"/>
              <a:t>），保存在</a:t>
            </a:r>
            <a:r>
              <a:rPr lang="en-US" altLang="zh-CN" sz="2400" b="0" dirty="0" err="1"/>
              <a:t>cjyb</a:t>
            </a:r>
            <a:r>
              <a:rPr lang="zh-CN" altLang="zh-CN" sz="2400" b="0" dirty="0"/>
              <a:t>文件夹。</a:t>
            </a:r>
          </a:p>
          <a:p>
            <a:pPr>
              <a:lnSpc>
                <a:spcPct val="150000"/>
              </a:lnSpc>
            </a:pPr>
            <a:endParaRPr lang="zh-CN" altLang="en-US" sz="240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90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163111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设置文本链接后颜色不变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将“链接颜色”和“已访问链接”设为与文本同一颜色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91</a:t>
            </a:fld>
            <a:endParaRPr lang="zh-CN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626196"/>
            <a:ext cx="6119813" cy="346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9431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设计表单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zh-CN" dirty="0" smtClean="0"/>
              <a:t>表</a:t>
            </a:r>
            <a:r>
              <a:rPr lang="zh-CN" altLang="zh-CN" dirty="0"/>
              <a:t>单是网页信息交互的一种重要</a:t>
            </a:r>
            <a:r>
              <a:rPr lang="zh-CN" altLang="zh-CN" dirty="0" smtClean="0"/>
              <a:t>方式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zh-CN" dirty="0" smtClean="0"/>
              <a:t>通过</a:t>
            </a:r>
            <a:r>
              <a:rPr lang="zh-CN" altLang="zh-CN" dirty="0"/>
              <a:t>表单可以与用户进行交互，并可以从用户那里获得</a:t>
            </a:r>
            <a:r>
              <a:rPr lang="zh-CN" altLang="zh-CN" dirty="0" smtClean="0"/>
              <a:t>信息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endParaRPr lang="en-US" altLang="zh-CN" dirty="0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391C4A1-C6E0-4C51-A937-85ECFB2565F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92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96483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创建表单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/>
              <a:t>表单一般分为两</a:t>
            </a:r>
            <a:r>
              <a:rPr lang="zh-CN" altLang="en-US" smtClean="0"/>
              <a:t>部分</a:t>
            </a:r>
            <a:endParaRPr lang="en-US" altLang="zh-CN" smtClean="0"/>
          </a:p>
          <a:p>
            <a:pPr lvl="1"/>
            <a:r>
              <a:rPr lang="zh-CN" altLang="en-US" smtClean="0"/>
              <a:t>表单：添加</a:t>
            </a:r>
            <a:r>
              <a:rPr lang="zh-CN" altLang="en-US"/>
              <a:t>表单对象的范围</a:t>
            </a:r>
            <a:endParaRPr lang="en-US" altLang="zh-CN" smtClean="0"/>
          </a:p>
          <a:p>
            <a:pPr lvl="1"/>
            <a:r>
              <a:rPr lang="zh-CN" altLang="en-US" smtClean="0"/>
              <a:t>表</a:t>
            </a:r>
            <a:r>
              <a:rPr lang="zh-CN" altLang="en-US"/>
              <a:t>单</a:t>
            </a:r>
            <a:r>
              <a:rPr lang="zh-CN" altLang="en-US" smtClean="0"/>
              <a:t>对象：指</a:t>
            </a:r>
            <a:r>
              <a:rPr lang="zh-CN" altLang="en-US"/>
              <a:t>表单输入类型，确定用户输入数据的</a:t>
            </a:r>
            <a:r>
              <a:rPr lang="zh-CN" altLang="en-US" smtClean="0"/>
              <a:t>机制</a:t>
            </a:r>
            <a:endParaRPr lang="en-US" altLang="zh-CN" smtClean="0"/>
          </a:p>
          <a:p>
            <a:pPr>
              <a:lnSpc>
                <a:spcPts val="4000"/>
              </a:lnSpc>
            </a:pPr>
            <a:r>
              <a:rPr lang="zh-CN" altLang="en-US"/>
              <a:t>创建表单可用以下方法：</a:t>
            </a:r>
            <a:endParaRPr lang="zh-CN" altLang="zh-CN"/>
          </a:p>
          <a:p>
            <a:pPr lvl="1" eaLnBrk="0" hangingPunct="0"/>
            <a:r>
              <a:rPr lang="zh-CN" altLang="zh-CN"/>
              <a:t>单击菜单“插入”</a:t>
            </a:r>
            <a:r>
              <a:rPr lang="en-US" altLang="zh-CN"/>
              <a:t>|</a:t>
            </a:r>
            <a:r>
              <a:rPr lang="zh-CN" altLang="zh-CN"/>
              <a:t>“表单”</a:t>
            </a:r>
            <a:r>
              <a:rPr lang="en-US" altLang="zh-CN"/>
              <a:t>|</a:t>
            </a:r>
            <a:r>
              <a:rPr lang="zh-CN" altLang="zh-CN"/>
              <a:t>“表单”</a:t>
            </a:r>
            <a:endParaRPr lang="en-US" altLang="zh-CN"/>
          </a:p>
          <a:p>
            <a:pPr lvl="1" eaLnBrk="0" hangingPunct="0"/>
            <a:r>
              <a:rPr lang="zh-CN" altLang="zh-CN"/>
              <a:t>在“插入”面板的“表单”子面板中单击</a:t>
            </a:r>
            <a:r>
              <a:rPr lang="zh-CN" altLang="zh-CN" smtClean="0"/>
              <a:t>“表单”</a:t>
            </a:r>
            <a:endParaRPr lang="en-US" altLang="zh-CN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351D59-F4EC-43BE-ACAC-5DB6E1BE52C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93</a:t>
            </a:fld>
            <a:endParaRPr lang="zh-CN" altLang="zh-CN"/>
          </a:p>
        </p:txBody>
      </p:sp>
      <p:sp>
        <p:nvSpPr>
          <p:cNvPr id="7" name="矩形 6"/>
          <p:cNvSpPr/>
          <p:nvPr/>
        </p:nvSpPr>
        <p:spPr>
          <a:xfrm>
            <a:off x="539552" y="5085184"/>
            <a:ext cx="77048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50000"/>
              </a:lnSpc>
            </a:pPr>
            <a:r>
              <a:rPr lang="zh-CN" altLang="zh-CN" sz="2400" dirty="0">
                <a:solidFill>
                  <a:srgbClr val="FF0000"/>
                </a:solidFill>
              </a:rPr>
              <a:t>创建表单后，表单区域以红色虚线表示，其大小随着所包含内容的多少自动调整，虚线不会在浏览器中显示</a:t>
            </a:r>
          </a:p>
        </p:txBody>
      </p:sp>
    </p:spTree>
    <p:extLst>
      <p:ext uri="{BB962C8B-B14F-4D97-AF65-F5344CB8AC3E}">
        <p14:creationId xmlns:p14="http://schemas.microsoft.com/office/powerpoint/2010/main" val="993432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插入</a:t>
            </a:r>
            <a:r>
              <a:rPr lang="zh-CN" altLang="en-US" dirty="0"/>
              <a:t>表单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7992888" cy="4824536"/>
          </a:xfrm>
        </p:spPr>
        <p:txBody>
          <a:bodyPr/>
          <a:lstStyle/>
          <a:p>
            <a:r>
              <a:rPr lang="zh-CN" altLang="en-US" dirty="0"/>
              <a:t>表单对象包括文本域、文本区域、按钮、复选框、单选按钮、列表</a:t>
            </a:r>
            <a:r>
              <a:rPr lang="en-US" altLang="zh-CN" dirty="0"/>
              <a:t>/</a:t>
            </a:r>
            <a:r>
              <a:rPr lang="zh-CN" altLang="en-US" dirty="0"/>
              <a:t>菜单、文件域、图像域、隐藏域</a:t>
            </a:r>
            <a:r>
              <a:rPr lang="zh-CN" altLang="en-US" dirty="0" smtClean="0"/>
              <a:t>等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351D59-F4EC-43BE-ACAC-5DB6E1BE52C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94</a:t>
            </a:fld>
            <a:endParaRPr lang="zh-CN" altLang="zh-C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01171"/>
              </p:ext>
            </p:extLst>
          </p:nvPr>
        </p:nvGraphicFramePr>
        <p:xfrm>
          <a:off x="1403648" y="2708920"/>
          <a:ext cx="6768752" cy="403794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949568"/>
                <a:gridCol w="5819184"/>
              </a:tblGrid>
              <a:tr h="291778">
                <a:tc>
                  <a:txBody>
                    <a:bodyPr/>
                    <a:lstStyle/>
                    <a:p>
                      <a:pPr indent="11430"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表单对象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说</a:t>
                      </a:r>
                      <a:r>
                        <a:rPr lang="en-US" sz="1200" kern="100">
                          <a:effectLst/>
                        </a:rPr>
                        <a:t>  </a:t>
                      </a:r>
                      <a:r>
                        <a:rPr lang="zh-CN" sz="1200" kern="100">
                          <a:effectLst/>
                        </a:rPr>
                        <a:t>明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91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文本域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接收任何类型的文本内容，文本可以单行或多行显示，如果设置为密码则显示为圆点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91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文本区域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多行的文本字段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91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按钮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单击时执行指定的操作，包括提交表单、重置表单或自定义操作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91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复选框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允许在一组选项中选择多个选项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91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复选框组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由多个复选框构成的一组复选框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91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单选按钮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在一组选项中只能选择一项，要求这组选项中所有单选按钮的名称相同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91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单选按钮组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一组预定义的由多个单选按钮组成的表达对象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6762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列表</a:t>
                      </a:r>
                      <a:r>
                        <a:rPr lang="en-US" sz="1200" kern="100">
                          <a:effectLst/>
                        </a:rPr>
                        <a:t>/</a:t>
                      </a:r>
                      <a:r>
                        <a:rPr lang="zh-CN" sz="1200" kern="100">
                          <a:effectLst/>
                        </a:rPr>
                        <a:t>菜单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提供列表和菜单两种方式。“列表”选项：显示一个列有项目的可滚动列表，用户可以从列表中选择一个或多个选项；“菜单”选项：单击时显示下拉式菜单，用户只能从中选择一个选项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91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文件域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弹出“打开”对话框来选择文件，并将这些文件作为表单数据上传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29177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图像域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在表单中插入图像，使用图像域可以制作图形化的按钮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  <a:tr h="443934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</a:rPr>
                        <a:t>隐藏域</a:t>
                      </a:r>
                      <a:endParaRPr lang="zh-CN" sz="1200" kern="10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只在编辑窗口中显示而在浏览器中隐藏的表单对象，用于在浏览者与服务器之间交换隐含信息</a:t>
                      </a:r>
                      <a:endParaRPr lang="zh-CN" sz="1200" kern="100" dirty="0">
                        <a:effectLst/>
                        <a:latin typeface="Times New Roman"/>
                        <a:ea typeface="宋体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161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插入</a:t>
            </a:r>
            <a:r>
              <a:rPr lang="zh-CN" altLang="en-US" dirty="0"/>
              <a:t>表单</a:t>
            </a:r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例</a:t>
            </a:r>
            <a:r>
              <a:rPr lang="en-US" altLang="zh-CN" dirty="0" smtClean="0"/>
              <a:t>:  </a:t>
            </a:r>
            <a:r>
              <a:rPr lang="zh-CN" altLang="en-US" dirty="0"/>
              <a:t>制作表单</a:t>
            </a:r>
          </a:p>
          <a:p>
            <a:pPr lvl="1"/>
            <a:r>
              <a:rPr lang="zh-CN" altLang="en-US" dirty="0" smtClean="0"/>
              <a:t>制作</a:t>
            </a:r>
            <a:r>
              <a:rPr lang="zh-CN" altLang="en-US" dirty="0"/>
              <a:t>“用户信息反馈”表</a:t>
            </a:r>
            <a:r>
              <a:rPr lang="zh-CN" altLang="en-US" dirty="0" smtClean="0"/>
              <a:t>单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9351D59-F4EC-43BE-ACAC-5DB6E1BE52C0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95</a:t>
            </a:fld>
            <a:endParaRPr lang="zh-CN" altLang="zh-CN"/>
          </a:p>
        </p:txBody>
      </p:sp>
      <p:pic>
        <p:nvPicPr>
          <p:cNvPr id="8" name="图片 7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27784" y="2564904"/>
            <a:ext cx="4032448" cy="3185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9188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7931224" cy="5904656"/>
          </a:xfrm>
        </p:spPr>
        <p:txBody>
          <a:bodyPr/>
          <a:lstStyle/>
          <a:p>
            <a:r>
              <a:rPr lang="zh-CN" altLang="zh-CN" sz="2400" b="0" dirty="0"/>
              <a:t>① 打开素材文件</a:t>
            </a:r>
            <a:r>
              <a:rPr lang="zh-CN" altLang="zh-CN" sz="2400" b="0" dirty="0" smtClean="0"/>
              <a:t>：将素材文件“</a:t>
            </a:r>
            <a:r>
              <a:rPr lang="en-US" altLang="zh-CN" sz="2400" b="0" dirty="0" smtClean="0"/>
              <a:t>biandan.html</a:t>
            </a:r>
            <a:r>
              <a:rPr lang="zh-CN" altLang="zh-CN" sz="2400" b="0" dirty="0"/>
              <a:t>”复制到</a:t>
            </a:r>
            <a:r>
              <a:rPr lang="en-US" altLang="zh-CN" sz="2400" b="0" dirty="0" err="1"/>
              <a:t>zxdc</a:t>
            </a:r>
            <a:r>
              <a:rPr lang="zh-CN" altLang="zh-CN" sz="2400" b="0" dirty="0"/>
              <a:t>文件夹中</a:t>
            </a:r>
            <a:r>
              <a:rPr lang="zh-CN" altLang="zh-CN" sz="2400" b="0" dirty="0" smtClean="0"/>
              <a:t>，</a:t>
            </a:r>
            <a:r>
              <a:rPr lang="en-US" altLang="zh-CN" sz="2400" b="0" dirty="0" smtClean="0"/>
              <a:t> </a:t>
            </a:r>
            <a:r>
              <a:rPr lang="zh-CN" altLang="zh-CN" sz="2400" b="0" dirty="0" smtClean="0"/>
              <a:t>然后</a:t>
            </a:r>
            <a:r>
              <a:rPr lang="zh-CN" altLang="zh-CN" sz="2400" b="0" dirty="0"/>
              <a:t>双击</a:t>
            </a:r>
            <a:r>
              <a:rPr lang="zh-CN" altLang="zh-CN" sz="2400" b="0" dirty="0" smtClean="0"/>
              <a:t>打开。</a:t>
            </a:r>
            <a:endParaRPr lang="zh-CN" altLang="zh-CN" sz="2400" b="0" dirty="0"/>
          </a:p>
          <a:p>
            <a:r>
              <a:rPr lang="zh-CN" altLang="zh-CN" sz="2400" b="0" dirty="0"/>
              <a:t>② 插入表单：将插入点定位在“用户信息反馈”的下一行单元格中，单击菜单“插入”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“表单”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“表单”，然后在表单属性面板“动作”框中输入“</a:t>
            </a:r>
            <a:r>
              <a:rPr lang="en-US" altLang="zh-CN" sz="2400" b="0" dirty="0"/>
              <a:t>mailto:eye123@ccmu.edu.cn</a:t>
            </a:r>
            <a:r>
              <a:rPr lang="zh-CN" altLang="zh-CN" sz="2400" b="0" dirty="0"/>
              <a:t>”，选择“方法”为“</a:t>
            </a:r>
            <a:r>
              <a:rPr lang="en-US" altLang="zh-CN" sz="2400" b="0" dirty="0"/>
              <a:t>POST</a:t>
            </a:r>
            <a:r>
              <a:rPr lang="zh-CN" altLang="zh-CN" sz="2400" b="0" dirty="0"/>
              <a:t>”，“目标”为“</a:t>
            </a:r>
            <a:r>
              <a:rPr lang="en-US" altLang="zh-CN" sz="2400" b="0" dirty="0"/>
              <a:t>_blank</a:t>
            </a:r>
            <a:r>
              <a:rPr lang="zh-CN" altLang="zh-CN" sz="2400" b="0" dirty="0"/>
              <a:t>”。</a:t>
            </a:r>
          </a:p>
          <a:p>
            <a:pPr fontAlgn="ctr"/>
            <a:r>
              <a:rPr lang="zh-CN" altLang="zh-CN" sz="2400" b="0" dirty="0"/>
              <a:t>③ 在表单中插入表格：在表单中插入一个</a:t>
            </a:r>
            <a:r>
              <a:rPr lang="en-US" altLang="zh-CN" sz="2400" b="0" dirty="0"/>
              <a:t>7</a:t>
            </a:r>
            <a:r>
              <a:rPr lang="zh-CN" altLang="zh-CN" sz="2400" b="0" dirty="0"/>
              <a:t>行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列、“宽度”为</a:t>
            </a:r>
            <a:r>
              <a:rPr lang="en-US" altLang="zh-CN" sz="2400" b="0" dirty="0"/>
              <a:t>600</a:t>
            </a:r>
            <a:r>
              <a:rPr lang="zh-CN" altLang="zh-CN" sz="2400" b="0" dirty="0"/>
              <a:t>、其余为</a:t>
            </a:r>
            <a:r>
              <a:rPr lang="en-US" altLang="zh-CN" sz="2400" b="0" dirty="0"/>
              <a:t>0</a:t>
            </a:r>
            <a:r>
              <a:rPr lang="zh-CN" altLang="zh-CN" sz="2400" b="0" dirty="0"/>
              <a:t>的表格。</a:t>
            </a:r>
          </a:p>
          <a:p>
            <a:pPr fontAlgn="ctr"/>
            <a:r>
              <a:rPr lang="zh-CN" altLang="zh-CN" sz="2400" b="0" dirty="0"/>
              <a:t>④ 设置表格行高和列宽：在单元格属性面板中将表格第一列的宽度设为</a:t>
            </a:r>
            <a:r>
              <a:rPr lang="en-US" altLang="zh-CN" sz="2400" b="0" dirty="0"/>
              <a:t>110</a:t>
            </a:r>
            <a:r>
              <a:rPr lang="zh-CN" altLang="zh-CN" sz="2400" b="0" dirty="0"/>
              <a:t>，第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列的宽度设为</a:t>
            </a:r>
            <a:r>
              <a:rPr lang="en-US" altLang="zh-CN" sz="2400" b="0" dirty="0"/>
              <a:t>490</a:t>
            </a:r>
            <a:r>
              <a:rPr lang="zh-CN" altLang="zh-CN" sz="2400" b="0" dirty="0"/>
              <a:t>，第一行到第</a:t>
            </a:r>
            <a:r>
              <a:rPr lang="en-US" altLang="zh-CN" sz="2400" b="0" dirty="0"/>
              <a:t>5</a:t>
            </a:r>
            <a:r>
              <a:rPr lang="zh-CN" altLang="zh-CN" sz="2400" b="0" dirty="0"/>
              <a:t>行的高度设为</a:t>
            </a:r>
            <a:r>
              <a:rPr lang="en-US" altLang="zh-CN" sz="2400" b="0" dirty="0"/>
              <a:t>35</a:t>
            </a:r>
            <a:r>
              <a:rPr lang="zh-CN" altLang="zh-CN" sz="2400" b="0" dirty="0"/>
              <a:t>，第</a:t>
            </a:r>
            <a:r>
              <a:rPr lang="en-US" altLang="zh-CN" sz="2400" b="0" dirty="0"/>
              <a:t>7</a:t>
            </a:r>
            <a:r>
              <a:rPr lang="zh-CN" altLang="zh-CN" sz="2400" b="0" dirty="0"/>
              <a:t>行的高度设为</a:t>
            </a:r>
            <a:r>
              <a:rPr lang="en-US" altLang="zh-CN" sz="2400" b="0" dirty="0"/>
              <a:t>40</a:t>
            </a:r>
            <a:r>
              <a:rPr lang="zh-CN" altLang="zh-CN" sz="2400" b="0" dirty="0"/>
              <a:t>。 </a:t>
            </a:r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96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575955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332656"/>
            <a:ext cx="8075240" cy="5904656"/>
          </a:xfrm>
        </p:spPr>
        <p:txBody>
          <a:bodyPr/>
          <a:lstStyle/>
          <a:p>
            <a:r>
              <a:rPr lang="zh-CN" altLang="zh-CN" sz="2400" b="0" dirty="0"/>
              <a:t>⑤ 设计表单：在第一列单元格中依次输入“姓名”、“性别”、“年龄”、“爱好”、“</a:t>
            </a:r>
            <a:r>
              <a:rPr lang="en-US" altLang="zh-CN" sz="2400" b="0" dirty="0"/>
              <a:t>E-mail</a:t>
            </a:r>
            <a:r>
              <a:rPr lang="zh-CN" altLang="zh-CN" sz="2400" b="0" dirty="0"/>
              <a:t>”和“您的建议”</a:t>
            </a:r>
            <a:r>
              <a:rPr lang="zh-CN" altLang="zh-CN" sz="2400" b="0" dirty="0" smtClean="0"/>
              <a:t>，</a:t>
            </a:r>
            <a:endParaRPr lang="en-US" altLang="zh-CN" sz="2400" b="0" dirty="0" smtClean="0"/>
          </a:p>
          <a:p>
            <a:endParaRPr lang="en-US" altLang="zh-CN" sz="2400" b="0" dirty="0"/>
          </a:p>
          <a:p>
            <a:endParaRPr lang="en-US" altLang="zh-CN" sz="2400" b="0" dirty="0" smtClean="0"/>
          </a:p>
          <a:p>
            <a:endParaRPr lang="en-US" altLang="zh-CN" sz="2400" b="0" dirty="0"/>
          </a:p>
          <a:p>
            <a:endParaRPr lang="en-US" altLang="zh-CN" sz="2400" b="0" dirty="0" smtClean="0"/>
          </a:p>
          <a:p>
            <a:endParaRPr lang="en-US" altLang="zh-CN" sz="2400" b="0" dirty="0" smtClean="0"/>
          </a:p>
          <a:p>
            <a:r>
              <a:rPr lang="zh-CN" altLang="zh-CN" sz="2400" b="0" dirty="0" smtClean="0"/>
              <a:t>⑥ </a:t>
            </a:r>
            <a:r>
              <a:rPr lang="zh-CN" altLang="zh-CN" sz="2400" b="0" dirty="0"/>
              <a:t>插入文本域：将插入点置于第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行第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列的单元格中，单击菜单“插入”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“表单”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“文本域”，在弹出的“输入标签辅助功能属性”对话框中直接单击【确定】，选中刚插入的文本域，在文本域属性面板的“字符宽度”框中输入“</a:t>
            </a:r>
            <a:r>
              <a:rPr lang="en-US" altLang="zh-CN" sz="2400" b="0" dirty="0"/>
              <a:t>30</a:t>
            </a:r>
            <a:r>
              <a:rPr lang="zh-CN" altLang="zh-CN" sz="2400" b="0" dirty="0"/>
              <a:t>”</a:t>
            </a:r>
            <a:r>
              <a:rPr lang="zh-CN" altLang="zh-CN" sz="2400" b="0" dirty="0" smtClean="0"/>
              <a:t>；在</a:t>
            </a:r>
            <a:r>
              <a:rPr lang="zh-CN" altLang="zh-CN" sz="2400" b="0" dirty="0"/>
              <a:t>第</a:t>
            </a:r>
            <a:r>
              <a:rPr lang="en-US" altLang="zh-CN" sz="2400" b="0" dirty="0"/>
              <a:t>5</a:t>
            </a:r>
            <a:r>
              <a:rPr lang="zh-CN" altLang="zh-CN" sz="2400" b="0" dirty="0"/>
              <a:t>行第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列的单元格中插入一个文本域，并设置文本域的“字符宽度”为</a:t>
            </a:r>
            <a:r>
              <a:rPr lang="en-US" altLang="zh-CN" sz="2400" b="0" dirty="0"/>
              <a:t>40</a:t>
            </a:r>
            <a:r>
              <a:rPr lang="zh-CN" altLang="zh-CN" sz="2400" b="0" dirty="0"/>
              <a:t>。</a:t>
            </a:r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97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268760"/>
            <a:ext cx="3960440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15496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075240" cy="5544616"/>
          </a:xfrm>
        </p:spPr>
        <p:txBody>
          <a:bodyPr/>
          <a:lstStyle/>
          <a:p>
            <a:r>
              <a:rPr lang="zh-CN" altLang="zh-CN" sz="2400" b="0" dirty="0"/>
              <a:t>⑦ 插入单选按钮：将插入点置于第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行第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列的单元格中，单击菜单“插入”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“表单”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“单选按钮”，在弹出的“输入标签辅助功能属性”对话框“标签”中输入“男”（注：这个标签是在网页中显示的），其余默认，单击</a:t>
            </a:r>
            <a:r>
              <a:rPr lang="zh-CN" altLang="zh-CN" sz="2400" b="0" dirty="0" smtClean="0"/>
              <a:t>【确定】。同样插入</a:t>
            </a:r>
            <a:r>
              <a:rPr lang="zh-CN" altLang="zh-CN" sz="2400" b="0" dirty="0"/>
              <a:t>“女”单选按钮。单击“男”前面的单选按钮，打开单选按钮属性面板，在“单选按钮”下文本框中输入“</a:t>
            </a:r>
            <a:r>
              <a:rPr lang="en-US" altLang="zh-CN" sz="2400" b="0" dirty="0"/>
              <a:t>sex</a:t>
            </a:r>
            <a:r>
              <a:rPr lang="zh-CN" altLang="zh-CN" sz="2400" b="0" dirty="0" smtClean="0"/>
              <a:t>”单选</a:t>
            </a:r>
            <a:r>
              <a:rPr lang="zh-CN" altLang="zh-CN" sz="2400" b="0" dirty="0"/>
              <a:t>按钮名，“选定值”中输入“男”</a:t>
            </a:r>
            <a:r>
              <a:rPr lang="zh-CN" altLang="zh-CN" sz="2400" b="0" dirty="0" smtClean="0"/>
              <a:t>，将</a:t>
            </a:r>
            <a:r>
              <a:rPr lang="zh-CN" altLang="zh-CN" sz="2400" b="0" dirty="0"/>
              <a:t>“女”单选按钮的</a:t>
            </a:r>
            <a:r>
              <a:rPr lang="zh-CN" altLang="zh-CN" sz="2400" b="0" dirty="0" smtClean="0"/>
              <a:t>名称</a:t>
            </a:r>
            <a:r>
              <a:rPr lang="zh-CN" altLang="en-US" sz="2400" b="0" dirty="0"/>
              <a:t>也</a:t>
            </a:r>
            <a:r>
              <a:rPr lang="zh-CN" altLang="zh-CN" sz="2400" b="0" dirty="0" smtClean="0"/>
              <a:t>设</a:t>
            </a:r>
            <a:r>
              <a:rPr lang="zh-CN" altLang="zh-CN" sz="2400" b="0" dirty="0"/>
              <a:t>为“</a:t>
            </a:r>
            <a:r>
              <a:rPr lang="en-US" altLang="zh-CN" sz="2400" b="0" dirty="0"/>
              <a:t>sex</a:t>
            </a:r>
            <a:r>
              <a:rPr lang="zh-CN" altLang="zh-CN" sz="2400" b="0" dirty="0"/>
              <a:t>”，“选定值”设为“女”。</a:t>
            </a:r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98</a:t>
            </a:fld>
            <a:endParaRPr lang="zh-CN" altLang="zh-CN"/>
          </a:p>
        </p:txBody>
      </p:sp>
      <p:pic>
        <p:nvPicPr>
          <p:cNvPr id="6" name="图片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1640" y="3933056"/>
            <a:ext cx="6336704" cy="110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336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404664"/>
            <a:ext cx="8075240" cy="5832648"/>
          </a:xfrm>
        </p:spPr>
        <p:txBody>
          <a:bodyPr/>
          <a:lstStyle/>
          <a:p>
            <a:r>
              <a:rPr lang="zh-CN" altLang="zh-CN" sz="2400" b="0" dirty="0"/>
              <a:t>⑧ 插入菜单：将插入点置于第</a:t>
            </a:r>
            <a:r>
              <a:rPr lang="en-US" altLang="zh-CN" sz="2400" b="0" dirty="0"/>
              <a:t>3</a:t>
            </a:r>
            <a:r>
              <a:rPr lang="zh-CN" altLang="zh-CN" sz="2400" b="0" dirty="0"/>
              <a:t>行第</a:t>
            </a:r>
            <a:r>
              <a:rPr lang="en-US" altLang="zh-CN" sz="2400" b="0" dirty="0"/>
              <a:t>2</a:t>
            </a:r>
            <a:r>
              <a:rPr lang="zh-CN" altLang="zh-CN" sz="2400" b="0" dirty="0"/>
              <a:t>列的单元格中，单击菜单“插入”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“表单”</a:t>
            </a:r>
            <a:r>
              <a:rPr lang="en-US" altLang="zh-CN" sz="2400" b="0" dirty="0"/>
              <a:t>|</a:t>
            </a:r>
            <a:r>
              <a:rPr lang="zh-CN" altLang="zh-CN" sz="2400" b="0" dirty="0"/>
              <a:t>“选择（列表</a:t>
            </a:r>
            <a:r>
              <a:rPr lang="en-US" altLang="zh-CN" sz="2400" b="0" dirty="0"/>
              <a:t>/</a:t>
            </a:r>
            <a:r>
              <a:rPr lang="zh-CN" altLang="zh-CN" sz="2400" b="0" dirty="0"/>
              <a:t>菜单）”，在弹出的对话框中直接单击【确定】。单击刚插入的列表框，在选择属性面板上单击【列表值】按钮，打开“列表值”对话框。在“项目标签”和“值”下输入“</a:t>
            </a:r>
            <a:r>
              <a:rPr lang="en-US" altLang="zh-CN" sz="2400" b="0" dirty="0"/>
              <a:t>15-25</a:t>
            </a:r>
            <a:r>
              <a:rPr lang="zh-CN" altLang="zh-CN" sz="2400" b="0" dirty="0"/>
              <a:t>”和“</a:t>
            </a:r>
            <a:r>
              <a:rPr lang="en-US" altLang="zh-CN" sz="2400" b="0" dirty="0"/>
              <a:t>1</a:t>
            </a:r>
            <a:r>
              <a:rPr lang="zh-CN" altLang="zh-CN" sz="2400" b="0" dirty="0"/>
              <a:t>”，单击</a:t>
            </a:r>
            <a:r>
              <a:rPr lang="en-US" altLang="zh-CN" sz="2400" b="0" dirty="0"/>
              <a:t> </a:t>
            </a:r>
            <a:r>
              <a:rPr lang="zh-CN" altLang="zh-CN" sz="2400" b="0" dirty="0"/>
              <a:t>按钮或按【</a:t>
            </a:r>
            <a:r>
              <a:rPr lang="en-US" altLang="zh-CN" sz="2400" b="0" dirty="0"/>
              <a:t>Tab</a:t>
            </a:r>
            <a:r>
              <a:rPr lang="zh-CN" altLang="zh-CN" sz="2400" b="0" dirty="0"/>
              <a:t>】键添加项目并继续</a:t>
            </a:r>
            <a:r>
              <a:rPr lang="zh-CN" altLang="zh-CN" sz="2400" b="0" dirty="0" smtClean="0"/>
              <a:t>输入。</a:t>
            </a:r>
            <a:r>
              <a:rPr lang="zh-CN" altLang="zh-CN" sz="2400" b="0" dirty="0"/>
              <a:t>在选择属性面板的“初始化时选定”列表框中选择“</a:t>
            </a:r>
            <a:r>
              <a:rPr lang="en-US" altLang="zh-CN" sz="2400" b="0" dirty="0"/>
              <a:t>15-25</a:t>
            </a:r>
            <a:r>
              <a:rPr lang="zh-CN" altLang="zh-CN" sz="2400" b="0" dirty="0" smtClean="0"/>
              <a:t>”</a:t>
            </a:r>
            <a:r>
              <a:rPr lang="zh-CN" altLang="en-US" sz="2400" b="0" dirty="0" smtClean="0"/>
              <a:t>。</a:t>
            </a:r>
            <a:endParaRPr lang="zh-CN" altLang="zh-CN" sz="2400" b="0" dirty="0"/>
          </a:p>
          <a:p>
            <a:endParaRPr lang="zh-CN" altLang="en-US" sz="2400" b="0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2968348-38B1-4377-B964-B6DD7848D60E}" type="datetime1">
              <a:rPr lang="zh-CN" altLang="en-US" smtClean="0"/>
              <a:t>2018/12/14</a:t>
            </a:fld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AECC2756-4952-4380-8B9B-C645A7A5C75B}" type="slidenum">
              <a:rPr lang="zh-CN" altLang="zh-CN" smtClean="0"/>
              <a:pPr>
                <a:defRPr/>
              </a:pPr>
              <a:t>99</a:t>
            </a:fld>
            <a:endParaRPr lang="zh-CN" altLang="zh-CN"/>
          </a:p>
        </p:txBody>
      </p:sp>
      <p:pic>
        <p:nvPicPr>
          <p:cNvPr id="6" name="图片 5" descr="C:\Users\chen\AppData\Local\Temp\SNAGHTML2925eb0.PNG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1170" y="3284984"/>
            <a:ext cx="3217014" cy="1584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23728" y="5229200"/>
            <a:ext cx="5328592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9021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enke-new">
  <a:themeElements>
    <a:clrScheme name="自定义 5">
      <a:dk1>
        <a:srgbClr val="292934"/>
      </a:dk1>
      <a:lt1>
        <a:srgbClr val="FBFBFB"/>
      </a:lt1>
      <a:dk2>
        <a:srgbClr val="CD1F06"/>
      </a:dk2>
      <a:lt2>
        <a:srgbClr val="F3F2DC"/>
      </a:lt2>
      <a:accent1>
        <a:srgbClr val="93A299"/>
      </a:accent1>
      <a:accent2>
        <a:srgbClr val="AD8F67"/>
      </a:accent2>
      <a:accent3>
        <a:srgbClr val="404040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基本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基本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benke-new</Template>
  <TotalTime>3901</TotalTime>
  <Pages>0</Pages>
  <Words>9187</Words>
  <Characters>0</Characters>
  <Application>Microsoft Office PowerPoint</Application>
  <DocSecurity>0</DocSecurity>
  <PresentationFormat>全屏显示(4:3)</PresentationFormat>
  <Lines>0</Lines>
  <Paragraphs>845</Paragraphs>
  <Slides>120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120</vt:i4>
      </vt:variant>
    </vt:vector>
  </HeadingPairs>
  <TitlesOfParts>
    <vt:vector size="121" baseType="lpstr">
      <vt:lpstr>benke-new</vt:lpstr>
      <vt:lpstr> Dreamweaver CS6 网页制作</vt:lpstr>
      <vt:lpstr>主要内容</vt:lpstr>
      <vt:lpstr>  Dreamweaver CS6 概述</vt:lpstr>
      <vt:lpstr>Dreamweaver CS6工作界面</vt:lpstr>
      <vt:lpstr>Dreamweaver CS6工作界面</vt:lpstr>
      <vt:lpstr>Dreamweaver CS6工作界面</vt:lpstr>
      <vt:lpstr>Dreamweaver CS6工作界面</vt:lpstr>
      <vt:lpstr>  Dreamweaver CS6工作界面</vt:lpstr>
      <vt:lpstr>  网页与网站设计</vt:lpstr>
      <vt:lpstr>  网页与网站设计</vt:lpstr>
      <vt:lpstr>  网页与网站设计</vt:lpstr>
      <vt:lpstr>  网页与网站设计</vt:lpstr>
      <vt:lpstr>  网页与网站设计</vt:lpstr>
      <vt:lpstr>  网页与网站设计</vt:lpstr>
      <vt:lpstr>  网页与网站设计</vt:lpstr>
      <vt:lpstr>  网页与网站设计</vt:lpstr>
      <vt:lpstr>  网页与网站设计</vt:lpstr>
      <vt:lpstr>  网页与网站设计</vt:lpstr>
      <vt:lpstr>  创建和管理站点</vt:lpstr>
      <vt:lpstr>创建和管理站点</vt:lpstr>
      <vt:lpstr> 创建和管理站点</vt:lpstr>
      <vt:lpstr> 创建和管理站点</vt:lpstr>
      <vt:lpstr>“保护视力 珍爱光明”网站</vt:lpstr>
      <vt:lpstr> 创建和管理站点</vt:lpstr>
      <vt:lpstr> 创建和管理站点</vt:lpstr>
      <vt:lpstr> 创建和管理站点</vt:lpstr>
      <vt:lpstr>创建和管理站点</vt:lpstr>
      <vt:lpstr> 创建和管理站点</vt:lpstr>
      <vt:lpstr>创建网页文档</vt:lpstr>
      <vt:lpstr>  创建网页文档</vt:lpstr>
      <vt:lpstr> 创建、打开和保存文档</vt:lpstr>
      <vt:lpstr>  创建、打开和保存文档</vt:lpstr>
      <vt:lpstr> 创建、打开和保存文档</vt:lpstr>
      <vt:lpstr>  插入文本 </vt:lpstr>
      <vt:lpstr> 插入文本 </vt:lpstr>
      <vt:lpstr> 插入文本 </vt:lpstr>
      <vt:lpstr>制作过程</vt:lpstr>
      <vt:lpstr>PowerPoint 演示文稿</vt:lpstr>
      <vt:lpstr>PowerPoint 演示文稿</vt:lpstr>
      <vt:lpstr>PowerPoint 演示文稿</vt:lpstr>
      <vt:lpstr> 插入图像 </vt:lpstr>
      <vt:lpstr> 插入图像 </vt:lpstr>
      <vt:lpstr> 页面属性设置</vt:lpstr>
      <vt:lpstr> 插入图像 </vt:lpstr>
      <vt:lpstr>PowerPoint 演示文稿</vt:lpstr>
      <vt:lpstr>PowerPoint 演示文稿</vt:lpstr>
      <vt:lpstr>  网页布局 </vt:lpstr>
      <vt:lpstr> 网页布局 </vt:lpstr>
      <vt:lpstr>PowerPoint 演示文稿</vt:lpstr>
      <vt:lpstr> 创建表格及设置属性</vt:lpstr>
      <vt:lpstr>  创建表格及设置属性</vt:lpstr>
      <vt:lpstr> 创建表格及设置属性</vt:lpstr>
      <vt:lpstr> 创建表格及设置属性</vt:lpstr>
      <vt:lpstr> 创建表格及设置属性</vt:lpstr>
      <vt:lpstr> 创建表格及设置属性</vt:lpstr>
      <vt:lpstr>创建细线表格</vt:lpstr>
      <vt:lpstr>创建细线表格</vt:lpstr>
      <vt:lpstr> 使用表格布局网页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认识脚本语言</vt:lpstr>
      <vt:lpstr>  认识脚本语言</vt:lpstr>
      <vt:lpstr>PowerPoint 演示文稿</vt:lpstr>
      <vt:lpstr>PowerPoint 演示文稿</vt:lpstr>
      <vt:lpstr>PowerPoint 演示文稿</vt:lpstr>
      <vt:lpstr>PowerPoint 演示文稿</vt:lpstr>
      <vt:lpstr>  创建超链接 </vt:lpstr>
      <vt:lpstr>创建超链接 </vt:lpstr>
      <vt:lpstr>创建超链接 </vt:lpstr>
      <vt:lpstr>创建超链接 </vt:lpstr>
      <vt:lpstr>创建超链接 </vt:lpstr>
      <vt:lpstr>创建超链接 </vt:lpstr>
      <vt:lpstr>PowerPoint 演示文稿</vt:lpstr>
      <vt:lpstr>去掉图片超链接的蓝色的框</vt:lpstr>
      <vt:lpstr>锚记链接</vt:lpstr>
      <vt:lpstr>创建框架结构</vt:lpstr>
      <vt:lpstr>创建框架结构</vt:lpstr>
      <vt:lpstr>创建框架结构</vt:lpstr>
      <vt:lpstr>使用框架结构设计网页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设置文本链接后颜色不变</vt:lpstr>
      <vt:lpstr>设计表单</vt:lpstr>
      <vt:lpstr>创建表单</vt:lpstr>
      <vt:lpstr>插入表单对象</vt:lpstr>
      <vt:lpstr>插入表单对象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AP元素及行为</vt:lpstr>
      <vt:lpstr>AP元素</vt:lpstr>
      <vt:lpstr>AP元素</vt:lpstr>
      <vt:lpstr>AP元素</vt:lpstr>
      <vt:lpstr>PowerPoint 演示文稿</vt:lpstr>
      <vt:lpstr>PowerPoint 演示文稿</vt:lpstr>
      <vt:lpstr>PowerPoint 演示文稿</vt:lpstr>
      <vt:lpstr>使用行为</vt:lpstr>
      <vt:lpstr>使用行为</vt:lpstr>
      <vt:lpstr>使用行为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制作过程：</vt:lpstr>
    </vt:vector>
  </TitlesOfParts>
  <LinksUpToDate>false</LinksUpToDate>
  <CharactersWithSpaces>0</CharactersWithSpaces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wuwenfang</dc:creator>
  <cp:lastModifiedBy>LIUWF</cp:lastModifiedBy>
  <cp:revision>249</cp:revision>
  <dcterms:created xsi:type="dcterms:W3CDTF">2012-06-06T01:30:27Z</dcterms:created>
  <dcterms:modified xsi:type="dcterms:W3CDTF">2018-12-14T06:45:17Z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2052-8.1.0.2424</vt:lpwstr>
  </property>
</Properties>
</file>